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351" r:id="rId2"/>
    <p:sldId id="293" r:id="rId3"/>
    <p:sldId id="357" r:id="rId4"/>
    <p:sldId id="358" r:id="rId5"/>
    <p:sldId id="354" r:id="rId6"/>
    <p:sldId id="352" r:id="rId7"/>
    <p:sldId id="359" r:id="rId8"/>
    <p:sldId id="367" r:id="rId9"/>
    <p:sldId id="353" r:id="rId10"/>
    <p:sldId id="355" r:id="rId11"/>
    <p:sldId id="356" r:id="rId12"/>
    <p:sldId id="360" r:id="rId13"/>
    <p:sldId id="361" r:id="rId14"/>
    <p:sldId id="364" r:id="rId15"/>
    <p:sldId id="370" r:id="rId16"/>
    <p:sldId id="365" r:id="rId17"/>
    <p:sldId id="366" r:id="rId18"/>
    <p:sldId id="362" r:id="rId19"/>
    <p:sldId id="368" r:id="rId20"/>
    <p:sldId id="369" r:id="rId21"/>
    <p:sldId id="371"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24" autoAdjust="0"/>
    <p:restoredTop sz="94660"/>
  </p:normalViewPr>
  <p:slideViewPr>
    <p:cSldViewPr>
      <p:cViewPr varScale="1">
        <p:scale>
          <a:sx n="74" d="100"/>
          <a:sy n="74" d="100"/>
        </p:scale>
        <p:origin x="-105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6474FC-FD06-41BA-9A28-970111C38699}" type="datetimeFigureOut">
              <a:rPr lang="en-US" smtClean="0"/>
              <a:pPr/>
              <a:t>8/14/2011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F30DD0-2665-48A0-83C6-88A677C393F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F30DD0-2665-48A0-83C6-88A677C393F2}"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F30DD0-2665-48A0-83C6-88A677C393F2}"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F30DD0-2665-48A0-83C6-88A677C393F2}"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F30DD0-2665-48A0-83C6-88A677C393F2}"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F30DD0-2665-48A0-83C6-88A677C393F2}"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F30DD0-2665-48A0-83C6-88A677C393F2}"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F30DD0-2665-48A0-83C6-88A677C393F2}"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F30DD0-2665-48A0-83C6-88A677C393F2}"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F30DD0-2665-48A0-83C6-88A677C393F2}"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F30DD0-2665-48A0-83C6-88A677C393F2}"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F30DD0-2665-48A0-83C6-88A677C393F2}"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F30DD0-2665-48A0-83C6-88A677C393F2}"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F30DD0-2665-48A0-83C6-88A677C393F2}"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F30DD0-2665-48A0-83C6-88A677C393F2}" type="slidenum">
              <a:rPr lang="en-US" smtClean="0"/>
              <a:pPr/>
              <a:t>21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F30DD0-2665-48A0-83C6-88A677C393F2}"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F30DD0-2665-48A0-83C6-88A677C393F2}"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F30DD0-2665-48A0-83C6-88A677C393F2}"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F30DD0-2665-48A0-83C6-88A677C393F2}"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F30DD0-2665-48A0-83C6-88A677C393F2}"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F30DD0-2665-48A0-83C6-88A677C393F2}"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F30DD0-2665-48A0-83C6-88A677C393F2}"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DD8EAC16-9A87-4625-9BCB-6F6213D7704C}" type="datetimeFigureOut">
              <a:rPr lang="en-US" smtClean="0"/>
              <a:pPr/>
              <a:t>8/14/2011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3383C55C-9BE8-455E-B45D-0CA7B79CC4A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D8EAC16-9A87-4625-9BCB-6F6213D7704C}" type="datetimeFigureOut">
              <a:rPr lang="en-US" smtClean="0"/>
              <a:pPr/>
              <a:t>8/14/2011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83C55C-9BE8-455E-B45D-0CA7B79CC4A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D8EAC16-9A87-4625-9BCB-6F6213D7704C}" type="datetimeFigureOut">
              <a:rPr lang="en-US" smtClean="0"/>
              <a:pPr/>
              <a:t>8/14/2011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83C55C-9BE8-455E-B45D-0CA7B79CC4A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D8EAC16-9A87-4625-9BCB-6F6213D7704C}" type="datetimeFigureOut">
              <a:rPr lang="en-US" smtClean="0"/>
              <a:pPr/>
              <a:t>8/14/2011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83C55C-9BE8-455E-B45D-0CA7B79CC4A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D8EAC16-9A87-4625-9BCB-6F6213D7704C}" type="datetimeFigureOut">
              <a:rPr lang="en-US" smtClean="0"/>
              <a:pPr/>
              <a:t>8/14/2011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83C55C-9BE8-455E-B45D-0CA7B79CC4A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D8EAC16-9A87-4625-9BCB-6F6213D7704C}" type="datetimeFigureOut">
              <a:rPr lang="en-US" smtClean="0"/>
              <a:pPr/>
              <a:t>8/14/2011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83C55C-9BE8-455E-B45D-0CA7B79CC4A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D8EAC16-9A87-4625-9BCB-6F6213D7704C}" type="datetimeFigureOut">
              <a:rPr lang="en-US" smtClean="0"/>
              <a:pPr/>
              <a:t>8/14/2011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83C55C-9BE8-455E-B45D-0CA7B79CC4A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D8EAC16-9A87-4625-9BCB-6F6213D7704C}" type="datetimeFigureOut">
              <a:rPr lang="en-US" smtClean="0"/>
              <a:pPr/>
              <a:t>8/14/2011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83C55C-9BE8-455E-B45D-0CA7B79CC4A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8EAC16-9A87-4625-9BCB-6F6213D7704C}" type="datetimeFigureOut">
              <a:rPr lang="en-US" smtClean="0"/>
              <a:pPr/>
              <a:t>8/14/2011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83C55C-9BE8-455E-B45D-0CA7B79CC4A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D8EAC16-9A87-4625-9BCB-6F6213D7704C}" type="datetimeFigureOut">
              <a:rPr lang="en-US" smtClean="0"/>
              <a:pPr/>
              <a:t>8/14/2011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83C55C-9BE8-455E-B45D-0CA7B79CC4A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D8EAC16-9A87-4625-9BCB-6F6213D7704C}" type="datetimeFigureOut">
              <a:rPr lang="en-US" smtClean="0"/>
              <a:pPr/>
              <a:t>8/14/2011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3383C55C-9BE8-455E-B45D-0CA7B79CC4AE}"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D8EAC16-9A87-4625-9BCB-6F6213D7704C}" type="datetimeFigureOut">
              <a:rPr lang="en-US" smtClean="0"/>
              <a:pPr/>
              <a:t>8/14/2011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3383C55C-9BE8-455E-B45D-0CA7B79CC4AE}"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4.gif"/><Relationship Id="rId4" Type="http://schemas.openxmlformats.org/officeDocument/2006/relationships/image" Target="../media/image13.gi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219200"/>
            <a:ext cx="7848600" cy="2209800"/>
          </a:xfrm>
        </p:spPr>
        <p:txBody>
          <a:bodyPr>
            <a:normAutofit fontScale="90000"/>
          </a:bodyPr>
          <a:lstStyle/>
          <a:p>
            <a:pPr algn="ctr"/>
            <a:r>
              <a:rPr lang="en-US" dirty="0" smtClean="0"/>
              <a:t>WHY COLLECT</a:t>
            </a:r>
            <a:br>
              <a:rPr lang="en-US" dirty="0" smtClean="0"/>
            </a:br>
            <a:r>
              <a:rPr lang="en-US" dirty="0" smtClean="0"/>
              <a:t>LEPIDOPTERA? </a:t>
            </a:r>
            <a:br>
              <a:rPr lang="en-US" dirty="0" smtClean="0"/>
            </a:br>
            <a:r>
              <a:rPr lang="en-US" sz="4400" dirty="0" smtClean="0">
                <a:solidFill>
                  <a:srgbClr val="FFFF00"/>
                </a:solidFill>
              </a:rPr>
              <a:t>The role of museums</a:t>
            </a:r>
            <a:br>
              <a:rPr lang="en-US" sz="4400" dirty="0" smtClean="0">
                <a:solidFill>
                  <a:srgbClr val="FFFF00"/>
                </a:solidFill>
              </a:rPr>
            </a:br>
            <a:r>
              <a:rPr lang="en-US" sz="4400" dirty="0" smtClean="0">
                <a:solidFill>
                  <a:srgbClr val="FFFF00"/>
                </a:solidFill>
              </a:rPr>
              <a:t> and collections</a:t>
            </a:r>
            <a:endParaRPr lang="en-US" sz="4400" dirty="0">
              <a:solidFill>
                <a:srgbClr val="FFFF00"/>
              </a:solidFill>
            </a:endParaRPr>
          </a:p>
        </p:txBody>
      </p:sp>
      <p:sp>
        <p:nvSpPr>
          <p:cNvPr id="18434" name="AutoShape 2" descr="data:image/jpg;base64,/9j/4AAQSkZJRgABAQAAAQABAAD/2wCEAAkGBhQSEBQUExQVFBUWFxUXFhYVFBgUFBgXFxcWFhQYFRUXHSYeGBokGhcVHy8gJScpLCwsFx4xNTAqNSYrLCkBCQoKDgwOGg8PGiwkHyQsLCwsKSwsLCwsLCwsLCwsLCwsLCkpKSwsLCwpLCwpLCwsLCwsLCksLCwsLCwsLCwsLP/AABEIALYBFAMBIgACEQEDEQH/xAAbAAABBQEBAAAAAAAAAAAAAAADAAECBQYEB//EAEoQAAEDAgMFBQMGCwUIAwAAAAEAAhEDEgQhMQUGIkFhE1FxgZEyofAHFCOxwdEVFkJTVGJygpLS4RczUqLxJCVEY2SywuI0c4P/xAAaAQEBAQEBAQEAAAAAAAAAAAAAAQIDBAUG/8QAJxEAAgIBBAEEAgMBAAAAAAAAAAECERMDEiFRMQRBYZFS8HGhsYH/2gAMAwEAAhEDEQA/APP7UrUW1K1foz5Ng7UrUW1K1UWDtStRbUrUFgrUrUW1K1Ulg7UrUS1K1ADtSsRLUrUAO1K1EtStUKDtSLUS1K1ACtStRbUrUKCtTWotqRagBWprUW1MWoAVqVqJalCUWwVqVqJCaFKFg7U1qJalClFsFalaiQmhSi2DtStRITQlFsHaowiwmIWaNWCsSRISWdos77UrUWxPYu9nnBWpWowYlYlkBWpWotiexABtStRrUrUAGEoRrErEAG1K1GtSsQArUrUW1KxLKCtTWo1qZwgSdFLKCtStXZhcHf8Alsb+0SPqaUsTgrD7THdWukff7lyWtpt0pI1skldHFCaEYsTWLrZkFamhFtSsVAGE0IxYmtQAYShFtTFqADCUIpamtQoKE0IpamLVAChKES1NaoUHCjCLamLVCg4TKZCSFLaxK1FtT2pZyA2J7UW1KxWwCtStRbU9qpANqVqNalaoUDalajWJWqgFalai2pWKAFalai2ob3AED+nvWJzUI7majFydINhMCXnuHf8ActBgtiMHIHqc1wbPrN0BLjllTY55HSQIWiwlI5fR1tPyuzYP8zgvzvqNfV1Xzwuj6OnpxgidLZje4eiK/Y7TqAfEBdNGqBqwjTWvTHj+WuijVafyfCK7D/5LxbGd7M1tDdNrhw8J6aeYWUxeBdTda4QfcfBerDDTPBV/ddTd9RKq9s7vsqszc5h/JNSm4AH9oCF9D0vq56T2zdx/w8+roxkrXk82LU1q7MXgzTeWuiRzBkHuIPMFAtX6FSTVo+c1QG1NajWprVbAEtTWo1qAanEe4arMpqPkqi2K1MWoozTWrSdkA2pi1GtTFqoA2prUYtUbVCgrU1qLamtQoK1JTsSUBcliVqm8qTW5Lz5eaG0FalajWJWrtZmgVqVqNalarYoDantRbUrUsUBsStRrUrEstArUrEWxaDdGjRLy+oA/s3M7RjwC3sassvAjVj7CehXLV1VpR3M1CG50ZktXFhcPfxEwTnpJ8M1td4d2uyxFRocBJJaIhoBJLQY0EECR17lR4DZNYG2pTc2STc3iY4TOT25esHovna/qNPVS2v8A4enT05Qu0RwezHvgBziD3k2j91v3K/we5rnQXPjWbcOCR3ZuaJV1sjDEuc2RT7MNLruENkGNfD3roxW9dCg3g+kdHtONtOf1TBL/AN0HxC8La9jujlwe4gJaDVr6GYZTYOhGseGfinFPCYQkuquxLgHAtJpuYDOrnEBjTpznXIqFKhj8cNOzpEavmnTjpTEuqfvEg9wVzs3cnD0YdVJxD2jK4RTb0bTHCB4ysP5NGY/HCh2guwtFzDGTWWuHeQ94Af5hvRWuz6bK7j81xAB1NJ4fTe3pDHCRpnBHVaTHUMPiBZUYx4GgBbcP2S0y3yWQ2p8m7hxYSpdBuFOobXNP6j8oP8J6lKRCj3w2e9j2mo2HGYcILXAa5tAkjqJ6rOWLVu29VZ9BjqPatB9mrwVRyllWM/P+Jdeyd28HXqg06jnNIzoOIZWbmOJpOT2gTp6r6Xp/VR04bZWefU0nKVow5amtV3vFu8/CVLXZsM2PHsuE+4jmOSqixfSjNSVo8ri06ZzVGqufk6J9/KcsyrPEU8pGRGn9VUPqE1RIgmfAxnPXVefXZ20juYMpzRbUGo+AZ5jJdFJuS66c74MTj7kC1MWoxamLV2s5gC1MWo9qiWpYAWpi1HtUS1LAG1JFsSUsFhWdn4a+ifDPyQ8RkRJmeh1KnRdAE6+a+G9Vb7s9ezgKXZ+fkm1PvTVG8Xp5pnnT+q1L1HyRafwHYFOxRpd0j3rpZTnuXr0vUw8NnOWm+gFiVi6ew6hLseo9V6M+n+S+zOOXRz2pWLo7LqPUKJA7x6hM0PyX2McugNi5NmbbOHxNV9oe0tdScwmA5rmkESPI+S7hVGsrL46hUbU0Lgal0gEiMunivL6mcZRSs7aUWmbGtv7WdSYHUqbj+cqBxdwi0i4mCJ96qa++WJ1DmsDuEhjWjh1iXA8wCtNsrYNKvslj33A06tYznpmSIOQmAfJYvE4VgaZ1kWjke+fJfPjFM7tmi3O2fUxxqVHVoe0hxc6l21xddJ0y9n3r0DdndY06xq1XsrENABNAMcHSIdcRJyBGqzvyNiPnHgzuHN/evTWEaSPULnPh0aRXbf22zDUH1ah4WCTGpPJo6leWHbNTaOB2hXqufT7AU+xp032saHEyXR7ToHNab5V8JXrYajToU31Lnlz7Gl0BoFsgaSXf5Vm90938QzZu0qb6NRr6jKVjTTcC4gvm0RnyUVVZTzvANd2zPpKgl7QeLkXAFep198nbM2m7CVXPq4cWWveZqNuaDrzzPmsPh90cW17ScLWyc0/3L/8AEOi0fyp7u1620ar6dCrUYW0+JlNzhNgBggLbabB67XwdHE0x2jWVGEAiRORzBadR4hebO3NrUyWxhWwfyqtW4cwZDoDojMQtV8mRrfMWMrtex9MlsPaWut1aSDnzK076Zk6+19gXO64IeQY/bhpUqmFxA7Ymo11/aucBABMF89+oInMFUjmDln6fYSvQN5mvIc2rJcHBwAaLSy60GXNy4i3Q81gqHENM+7mvo+ilV8nHXXCOaqcstVT1x9NM8tOfLLuzVzjMM7kI8jzVTiH8bcs87p5W8/D+i7681Rz048ksTdbxd40g88/cu+m3qPAKtfUuOXeBkM4kZ+v1K1oYUjQEdITSncizjwK1RLV0OpHuPoVF7IEnIdV7NyPPQAtUS1NUxAGmaCMb9q4P1OmnVmscgxaolqm2oCVK1dVNPwzNMDaki2J1qyHK5xccpLQM/geXqummAPiOunNBwb4DgYbJk89USpkSbgBBIE5/Wvyr6R9I6X1wTp6fGadlSmeZHkDy8fFczNDJEiZz5eSiJIe0EC4R6QQZ8UBaUalKSTdaCJ09/crWlisGNTWHXg+oqW7WMpMpMZUdTDgLZc4a3EzPPWfNVFKhGHrsNSmS59Msio08LXO1Mz5LfCBc08dgiJvr2yBNtOPCZ1QsTjsH+RUqnTUMH29yFhNvt7PsXhv93TY12UNLW2zIPXX1WVDyAWlwIa485ExE/Ulx9il+cdQuPG8cgYB0BtUqmJoOkCo8HhiQ3zn0WZZXIbrHFHX07sz6rrdjeCmMpa53vIOZ5jM5dVbQstRi6OQvfyA4RJJ1iDoBl5qxwGMw7Zms+2eEBoyA0JM986LKYvFXPfGWZIAOQuMkNOjREegVxhXtZXoVZbYymA9pcDLrXAkt8SO9OGWzT4rbeGtLXVS4OBlrmAa/rAyPIrJbzVKPafQvc4G4kOaBByiI5QTrOnNbGhtHC1Bc9lEGHAl1joAa0A59xPvPcsfvFaXNe2JjiDTNtobExnnmTPMnz1F14FWQ3Z3uOCDwKbHmqBBcJtgnSQROa1TPlSdr8zoe/wDlWDqBpLJ0DpPuMrUVNt4ButDEHwqN8tf9Vt0+WT+C3PyouJ/+JQ9T172dPeOqX9qP/SUfX/06+5Urd4tnWXdliIzkdo2Qc8tNfdmE1DePZz3WijigYJzeweXP39yztQ5Lz+1H/o6Pr4f8v4hO35UBzwdL+IeP5vyWdqbz7MBINLFmO57PthEdvBs0NDuzxMGNHsmeY8R6a5ptiOTQO+VNvPCU/J46/wDK6e8IVX5TKUk/MmT/APbl6dmqTDbf2bUmGYoEd7qcxnMeH2qL9s7Om2zFZzBJp28465+Cu1DkZ++HbOYIFKmKhcLnl4aC5jnNMNktkSOWXNaLD1MJYQ2rRbcSYNI3A6+1bofqhYajTpuxTDTaWsLme3BMcUmdOXvXouzcBhG5mlSYACM4c8ggkl2eQ9nJYaRtmY2w5jHgsqse3nDTlOsA9FTbcwVEvpGlVpy8kG0ODQ0skuOXQ6Kw27sVwdiuzFLic11ESwcJqGWsJgAgRI7lx71bJp0qVEsaGk9mH/tmkJkjL2p9c5ygkkRHGzDAUT9IwEEcJHEesx6haLBYGjImvSn9l5HTOFlm4aLDEwxxeMjxcZByzOrc+i1tTZDa2Kwr6bGmlee3yYBHARc0mYicuSUisHtGhTaJFSmf3D/oc49/cqOs/iIubGeY055yrrA7tENe2swNf2lSyXNgstBbxN5Ze8rM4nCOh+Qm4RBGbTOnTRZa58mCZpTMuHv7ueSi3DgkS5rQc5J5Z+iljKYNMdnBc3ItMB+ZE65cyjfg8Pqy0AUg2jJEZkMYKkCfaLrsuh7krgHFVyBzmcsj8dwSZiD3+88syouE1CGicoYAdT0TU6MjLUAzOR8e7VPBC+ZXpgAOe2YE5uKSqKmEMNgZ28WQGcn7ISVv5BFjSWkicoEAEzn90+nVQxLy4DORGZ0j711MxxFBlOlk53E90hrWgPhhmJGp59/cqinhnGLi6Tnwg6HMDOPUoolLXZ+Ce8XMuOnEGEkk5RHj9Sm3FM0BOWWkHLpor/dPG16OHFtwEujhJBIfUi52ggzn0WS7EXOz1J7hrMo0CzpU3OFzS7wAM8xlCFU2rEg1XnlBLjPvXZs1uQjQdTyPOFS4jDNJBnT1WQdD63dp4HxQalTnn1Px5Loo03WiG5RGfXmPcgOcST4fV3+hSkgI0hbdcZygQeepmYy+1QJAOpI1B0U3OIInnkIHrHohYh8npz015J5FBmNz1RHVJyuJ9fQe8+S66tEClm2CTqYugFw05d0clxU8Nxt8tPPvWQdnYugBpc7IkgSI7yf3RPgo7dwlSkwG9zmOJbzbJi4gtOY9r3q63ZontHVDm1jTm72YIgl2eY92R6p9/dr06zcOxjSA0Oc59trSbWgWDIlvXQzlzXSBUZvD0pbnnn7hBCv959nND6cAZ0mnIQPacNI7gPRVeHpDsXHMQWQPGe/wC3GDaa2AqivUkSCy0WECTDTmQ4ZD0810bIZ2psxn4ErOsbeMQzigXRMRPdnoqzcvDtfjGtLZDiBmJBPn1V5SaXbGxEnIVKZjr2jPvVXuE3/eNLkJJJ8GuU8opldrUQ3FVmwcqtQR4PcFrdvbNZ+BcI8NAcaz5cBmZD4k/uhPjtjYapVxL3VHte2tXloYXAfSua2XAQJR9qOnYtAcm1svSr94RTT4OkoONNnN8mGz2VH1w5jXfQVIkTB0nxzVTSwsVaXCDL2y2Mj081pvkeyxTv2Hf9wXb8oGEDNoUnxcKrmukOuBghsZaaadVu+Wjn7mc3goEYplrBRFjHQDcJ482yZzLYgaKxw27FdwaXl7C+SJpucHEAOkR6ou3MI2njWNdUYbzh3gWnIitEGcwRM+C9LDGNZTFFwDQXS8kkk9m+SJPjJ5H0XOzTPGNpbUbRqPpuxLw9hLXN7BwMjlmqvEtNgLXl9MOYfZLdZPlzy5qe+eED8fiH5m6oTPfMFd4qMdstgLRe1zBcMnW8YhwOom2D/WdvwRFXWxLCCW1CTEZsjkSR5nJWBxfZMa59VzARw/RFwJESJ8/eqU07bT0MyOkHl1Ws3pwba2DwQm5wvmzlLaZ6p7hlMcd2jpp1C8REmnb3mI8pXG7EhroJOWXs+R967NiYItpYhjWum6mZIzDbKodl1yz6FcmMwdrnyHSHHlllIPLVRrkyFxFG1oc95AMgHsz0mMs9dFz4Qh4AD4kAHgmNBHXUifFX+KxTn4QtLci2kGkgGAGU5juJtHqqDAu7LMawWgCfahwaY55wY0MeKiYRHFEMNoeHWnkyJ1g5jxy5I2HcYmeXIen2qy3owlLthYZBYDeARcSXEl0j2pJBPfpkAAHD4UnD3AHhvu8LhbI8z6qPwDhdVJOvqEkEunNJSgXWwMARQrVQeOoKjaTdcmNPa1XAj2WM7TzPggMxjy6ykRbdAeXGHagHI55RmrjdPZPaYe+sCGAPo0WZ21DUqS8vjWHWCNDYdVyV9361Sq8Movi9wyYYHE49/cQunFhm73BwtZ1Jr7qYh1RubHOn6V8nJw5gjMlebbSx1QVnyWwHOEAEaE8pXrXyf03UcI1lRrmkOfItzH01Qie7IgrzbG7pYp1aoRQeQXPjJoGru8qcWCey/YDjwiDGREm5w9o65jTxVdXfOY1EDQ816BsDdZz8Gxrxa4h7SC0G36WqQT5Fvqslh91MS65pp2gmby5mUDSA6czkue3kE30h80ba2SWiXRxAmdAeXXy5LPB/CSJPj6r07YmxIwIHZkVDSgyBBcWxmeRkrBfi7Wa08LZyy7Smdc4gO6FWihMdTbUANKSGU2vPc1xABA/wAxlUmOc51BxaRENnizEuE5eIWq2NjaLcBWYTa+pTdxEQwn6SwdoRA5DMxwrEbQwb2uczhMtY/J7XQ1xEEFp1z01WlHkpphs+o7D/OHEBjnG1mdwBMGZ0Ej2eoPNcdOtJgfcddPtWj2uD2DQBAIFwygQZEHXT7FQP2U9wDmubFzWxe0uBdaAbZmMxyXNxshc7JwwcWteYZq5uVsAZXA5HzyGsSFyb34um6q1tNwIaxo1niIuOmmvuWn2X8nhexxfdwgQxx4SIkl1uvgs7v9ukcMynW4WhxttAgg2kgNA1ADVYeQcFCqBTdmPycte+SFscJWJw1XhzvcTdGnCQQW5zmfIlYDZ89m60SLmg5ZychC3uH2dFGqBALaoFj2vmD2YMQRIz5ytSVFOXAt/wB0Yo5Re33PpZdMiqjckxj6Xj7rXK42XUnZOKpuDmue4EEtdEBzJMx+qVX7oPpjE0uEmo2rUFS0Fxsa0yYHUgZdVfZkIbR2xTo4nFgPaHOxFeGuZMgvJAMkeOfoZSxjv90Uh/zSfLjGfn9apNuUWnbz+2BFJ+JvIdLZpPdM94EEq4x7ydmU2NY6b6r28J/u2uknPpPoq/COkpWkjs+SzEBuJcXGAKbpMTo4cl37/up9thjTJMakSATc3Md094hU3yXYm3El0EtDHSQJ1c2F172sqOxFFoY2pDzAp0o4bmmHNkk8xoFH5MANu4gVcTTva4NApAlxc5zW9rmWkySIdHNei18A62m0FjAIHZtH921zHe08ky4g/AzWE3rqPFWnE2llNkPAaWW12OgAyYkjU6ExlktqcCatQEXBjX2Zu/vHgOcTkBw8J8fALJWec73N7PHVwx5AY5tkWnUCeWfNcGJYfwc1/e9gutzDrqoi7lIExoY6Z6jefddz69V4LWF5EtFOq8Q1jYgsYeeazW0L6eGZQedHgWgmCQ6qWkCP1uY5+IG78GUijrsluuoBzjXw5aLW7Y2g19LDtZkWhjXRqeBvf5LObSwnZnpEEQciMwOIZ+SusPs/tKdMh4AABOruIibQB8ZqWaa4O/caq51TEB5LuFg5DQVwOnNVm8lJzatfiza4DKI4mguyjvV3sfZfzc1n3h9zAQAHMcDTueZDuRGUj7F0bb3Sc57y55FwaXAU31IIY2OJukdeS1uV8mGmcOztnl2yqtQ/k0ZEZHhYyD1k3+7uWNwxdTxTWtJgC4Tnk9su8ci9etbG2XOzX4a5pimabnjSQHSRplosFtvd19GtSdcTc2o2TScwCxsgam7Kc/NE0K5O/e+m19RgbIAoucP2riZz/aQN1yPmzj2Ye6+qJOZj6L8nnk4x4q5xGxjiA0g2kXtFrQ8lpeS7huGWgnp1U9293qlK6mx4kOqPuPCQCKWRpyQDI71G1Qpnmckc/j0SWjr7pVZgNc4CcxTHef1s0kuJTWbMxlOnRw9Fhc+pSo08U5toGVRkiHuMXA1QeWmuSotp4e9tSqRWplnaPNjqQuHOZB0LT6nVc+E2/iOD/aixjWta2n2ji1trQ3nOUA5RGcaKj21hTY6KgqE8m9oTBOQJcczn3Qs2r8lOBm+uNERiaotJIh0AE56AQhO3oxLjLqszkSWsPvtXG7Z72i5zYExnEz4artbu5WtLi0Nj8lzmtef2WEye/wAF1tA66e/W0KYtbiqoA/wvEd+o18Vyu3qxZdcaz577o0iJjXQR3QhnYlXm0fxN+9M3Y9Tub/G371LiOD0Dc7aGIexlaatWoLxx4p3Z5y3OkWEDIjn1XZtjF/ROcW0BUaTkK4dUPA/OQ0GZAy10VLu1s+kKTO2xNOkAHh1K5/FJMOcab4mCNIyaJB1Qtp4TDZDDCiXEkOce0ZaDkCC55BzgefJcXJORpIvd3tq1qeFFMMp2upNaS6qWSOM/4e95ylYPazG0sYBDQwWy1r3PYAeIgOtmLs4AMSr7Z+ADqby4l+TrG3NpMaXO9uLYeMieHLh1zXHR2E44ltN9peWNgObaDwRBgAjq7XLPVbTirFMNtDeM1nsD7RTABbJeWvjITLZgdRyK1GG3ffVphxrUWRVA0qGSwUyWcIF0ZAnvVVtzZIoU6Qf2biXuLXMsqgtg52ubMZDhMEZZTko4TEuaajhUtbI9miwOdOTiAWZCQPOSsN34FJLk9E+dPNJs4guubBsa611xtDmk6tj6iqzeTFUK7DRxDHPa17W3drBYXA2uHCS0RAn9ZZ0bxln0balXs2udYLGNcGl0htxabQDyC6DvzU4AHVLGiLS2m67KJqOdTJc7TORoFz3C0iz2bulh6bmup0nkBxJDqpcCQDafYiBkZ6hGr0zUe51p4MUHGahLRwsg2wAXSRnqqtm/lRrWtZfTjmw0mE+MUly/ji95rEgy+rddc0EQ2mMoYBPD/RNzZLRrfwk6oa1JzGRnaDUbmCXahxyMNmOWfdKq9nbBFKu+o1jWGxjRZAAyLnEEd8jxACr6G3Re2qcS8PFMtdc0unJzwwlrRzFs2wJGo05MNt+1reLENIzgVgZdlmX2+zFwttykREKXL34LaRY4zZgr4m8dk6B2Z7S3N5kN4yCYEREzrCqMTs/Fue13YsIpgi3tZGbpc1wMc+7vCc7bbc5x7clzg93+02yQZzLaYPvXS3eoAEAP5nirXkkkTmWytblXH7/ZlSTZ27Ow9Um40KNFoOZYWiWljpugyCHBmnVd2DczDVn1alRs2cbSfZNzA5zJ0bc4CMxxDNULN5HCfagmYDo+xAxePo1ZvZUzYWAyHEAlpyk97W+gWNxrdHsv/lApuNEG0BrXU+I+1c5/stIdERmQf1Vf0cK9jnQGWw0MbxcMAgn2tTOqyGN2th67LHvxDRcHeyx2Y5GXZ/YrYbxYZ0n5xXE8jTEeVoyTIXjssX16pqmmGU5sDyeKPaLQCbtclkd9cFUikXNoth/CWnMczz0y1V9SxuGkkYuCRBLqZmO4nJcLN1ME4ANxLcnEgB2WeohzzA0yUypFqzO7bc+wtrYZoDgWsdScXtIhxFQGTOYk6RGit9jYPDOoUXPFWk5jGNBaWgPMS54HZOJzMSTGQVy7cOgRLKhaYNr2lxLZES03qWH3OLBTHzqseyDm04loaHe0GgHKVc8K5Dg/YltLZ57Oo0OxFOKepsLHSHZZ0hOUaHmFnKm367KYrW42oy24nsg2mAZaLqgpwM4WkqbuVYIGIe6RBvLjlEc5VbiNz6xbaKkNkuAbVexodMyG2wDIBy7gqteA2M5u1xHYCuamJbSzl3Bw263FtMhp8YWU2nvH84sZOJcWueQ59s2lkWtDRkTmcxotbht0MRSp2McS3PhNaRxe0AC2IP3LgxW7PzlofSp3Wuc11z7Te2GuHELoP+HlpkukNSLTl0Za5ohRqV6f0d1YHMt4+zIBc8i4ltou1lxHvUPxmNRz4diqbhm1hqcJac+ExPs8QlCq7s4lpn5uDlEAkiPAfGZQhszEMaW/NsjE/RuN0C0TnBMSPNMsA0dDcRjXZtbjSDoQKkEd44dElwswdZogYeoAOQYQEljJ+/rKaQbnYMf8Y3+Kn/MiN3XwQ/4xn8VJYdo+JH2KRju9657H+RyyLo2j91sAczjG/wAdPXpATVd2cA4gux0kQJL2HITAnuElYoVR19U/bD4JTHLtjJ8G4G72zog4uf3mfY1CO7Oy/wBKP8Q+xqxoqD4zUhWEaH48kxvtjIujXHdvZWpxTz+8T/4JfgHZI/4mr5F3fPJiyV/T49Eg/omyX5MZfhGrobF2SyYxFbPWLxPLS1dFmywG/T1pY0ta4NddaSXFpNuYknVY4fslN5FNjflv7JlfSNOcFsrnVxBzn2f/AFEjxRmfgdvKsfIj7Vk/3Uwqju+PRHBv3f2Mr6RsRi9kj8iufX+dP+Edk/max8Z/nWOvHd8eicVOizjXz9kyPpGx/DGyv0er8f8A6IdLamy2TGFqmczLpz86hWU7bp9X3JCr3j3Jj/n7Llfwa/8AGLZ36G71H8yf8Z9n/oR9W/esaax5BLtj3JiRMjNmd68B+hf9qb8bsD+hD/J9yxpxB7vrUTiPD3q4kXLI2Z3vwXLAj/J/KoHfHC8sBT8y3+RZAYj4g/eouxB+P9UxRJlkbH8csP8AoFP1b/InG+dD9Bperf5FjDV6+5I1B3n0CuKPQyyNl+OtHlgaXq3+RON+WDTB0v4h/IsUag6/UmNXyTDHoZZG3HygxphaY8Hfc1L+0V36PT/jP8qw4ruHxKRxDlcMei5Z9m0Pyj1PzFP+IpO+Uir+YZ/EViXVup65fUoisfgBXDHoZJ9m2/tGq/mWep+9Awm/TqQIbQYAXOeczm5x4jqsca3xCcYj4hXEhkkbpvykO54ceTyPsKmPlLbzoHyePtasC6uVA1CmGJcsj0X+0ql+Zf6tTLzk1/D0STBEuWR1mOqaQoDP4+9T7M8x9S2cRCFGQpEZwnBHeUAgUwPx8FTaBzn1U4byn1ClgEfjNOEW9oGh8SZTlvd71ncAQenFTop9nGpHkCoE+Hv+5Xhgl22Wibtj3JTPMfHimBQhPtSmFUoYPTzUg1KBLtikah5qMD4lNEcwgJF5UQ5IjwSgclQNdzSLko6hNAlAPemuUpTT19AgGcfgpvNTPxkolWwQITx4J0rvgqlIlqYqU+CYoCMJrPjRSt5ponv+xARtTQkWFOR4q2UYNUC5FLFE01bANJTFPoklgMAfVOwTn4z5dySS5tlH7LPkpwecJJKWQYiOQTlhiU6SBkWnNO5OkgGgJHp8ZpJIBg3r7gphufv96SSjAx1SYJ5/HwUkkBJtPLqk5olMkpYJWnJRdR9OSSSWEIwDCmafvSSRgiWJnN5JJKgZucxyj6/6pjl7gnST3KNr3JjlPokkqBnnKeqi5+gSSVQC06BcCQQAM+vPp0Qyz7fj3pJLKfJaJU8OXAwYiOffkouo5ecJJK27FEbI7lNtHVJJLFAXADme/wCM0kkl0QP/2Q=="/>
          <p:cNvSpPr>
            <a:spLocks noChangeAspect="1" noChangeArrowheads="1"/>
          </p:cNvSpPr>
          <p:nvPr/>
        </p:nvSpPr>
        <p:spPr bwMode="auto">
          <a:xfrm>
            <a:off x="77788" y="-839788"/>
            <a:ext cx="2628900" cy="17335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36" name="AutoShape 4" descr="data:image/jpg;base64,/9j/4AAQSkZJRgABAQAAAQABAAD/2wCEAAkGBhQSEBQUExQVFBUWFxUXFhYVFBgUFBgXFxcWFhQYFRUXHSYeGBokGhcVHy8gJScpLCwsFx4xNTAqNSYrLCkBCQoKDgwOGg8PGiwkHyQsLCwsKSwsLCwsLCwsLCwsLCwsLCkpKSwsLCwpLCwpLCwsLCwsLCksLCwsLCwsLCwsLP/AABEIALYBFAMBIgACEQEDEQH/xAAbAAABBQEBAAAAAAAAAAAAAAADAAECBQYEB//EAEoQAAEDAgMFBQMGCwUIAwAAAAEAAhEDEgQhMQUGIkFhE1FxgZEyofAHFCOxwdEVFkJTVGJygpLS4RczUqLxJCVEY2SywuI0c4P/xAAaAQEBAQEBAQEAAAAAAAAAAAAAAQIDBAUG/8QAJxEAAgIBBAEEAgMBAAAAAAAAAAECERMDEiFRMQRBYZFS8HGhsYH/2gAMAwEAAhEDEQA/APP7UrUW1K1foz5Ng7UrUW1K1UWDtStRbUrUFgrUrUW1K1Ulg7UrUS1K1ADtSsRLUrUAO1K1EtStUKDtSLUS1K1ACtStRbUrUKCtTWotqRagBWprUW1MWoAVqVqJalCUWwVqVqJCaFKFg7U1qJalClFsFalaiQmhSi2DtStRITQlFsHaowiwmIWaNWCsSRISWdos77UrUWxPYu9nnBWpWowYlYlkBWpWotiexABtStRrUrUAGEoRrErEAG1K1GtSsQArUrUW1KxLKCtTWo1qZwgSdFLKCtStXZhcHf8Alsb+0SPqaUsTgrD7THdWukff7lyWtpt0pI1skldHFCaEYsTWLrZkFamhFtSsVAGE0IxYmtQAYShFtTFqADCUIpamtQoKE0IpamLVAChKES1NaoUHCjCLamLVCg4TKZCSFLaxK1FtT2pZyA2J7UW1KxWwCtStRbU9qpANqVqNalaoUDalajWJWqgFalai2pWKAFalai2ob3AED+nvWJzUI7majFydINhMCXnuHf8ActBgtiMHIHqc1wbPrN0BLjllTY55HSQIWiwlI5fR1tPyuzYP8zgvzvqNfV1Xzwuj6OnpxgidLZje4eiK/Y7TqAfEBdNGqBqwjTWvTHj+WuijVafyfCK7D/5LxbGd7M1tDdNrhw8J6aeYWUxeBdTda4QfcfBerDDTPBV/ddTd9RKq9s7vsqszc5h/JNSm4AH9oCF9D0vq56T2zdx/w8+roxkrXk82LU1q7MXgzTeWuiRzBkHuIPMFAtX6FSTVo+c1QG1NajWprVbAEtTWo1qAanEe4arMpqPkqi2K1MWoozTWrSdkA2pi1GtTFqoA2prUYtUbVCgrU1qLamtQoK1JTsSUBcliVqm8qTW5Lz5eaG0FalajWJWrtZmgVqVqNalarYoDantRbUrUsUBsStRrUrEstArUrEWxaDdGjRLy+oA/s3M7RjwC3sassvAjVj7CehXLV1VpR3M1CG50ZktXFhcPfxEwTnpJ8M1td4d2uyxFRocBJJaIhoBJLQY0EECR17lR4DZNYG2pTc2STc3iY4TOT25esHovna/qNPVS2v8A4enT05Qu0RwezHvgBziD3k2j91v3K/we5rnQXPjWbcOCR3ZuaJV1sjDEuc2RT7MNLruENkGNfD3roxW9dCg3g+kdHtONtOf1TBL/AN0HxC8La9jujlwe4gJaDVr6GYZTYOhGseGfinFPCYQkuquxLgHAtJpuYDOrnEBjTpznXIqFKhj8cNOzpEavmnTjpTEuqfvEg9wVzs3cnD0YdVJxD2jK4RTb0bTHCB4ysP5NGY/HCh2guwtFzDGTWWuHeQ94Af5hvRWuz6bK7j81xAB1NJ4fTe3pDHCRpnBHVaTHUMPiBZUYx4GgBbcP2S0y3yWQ2p8m7hxYSpdBuFOobXNP6j8oP8J6lKRCj3w2e9j2mo2HGYcILXAa5tAkjqJ6rOWLVu29VZ9BjqPatB9mrwVRyllWM/P+Jdeyd28HXqg06jnNIzoOIZWbmOJpOT2gTp6r6Xp/VR04bZWefU0nKVow5amtV3vFu8/CVLXZsM2PHsuE+4jmOSqixfSjNSVo8ri06ZzVGqufk6J9/KcsyrPEU8pGRGn9VUPqE1RIgmfAxnPXVefXZ20juYMpzRbUGo+AZ5jJdFJuS66c74MTj7kC1MWoxamLV2s5gC1MWo9qiWpYAWpi1HtUS1LAG1JFsSUsFhWdn4a+ifDPyQ8RkRJmeh1KnRdAE6+a+G9Vb7s9ezgKXZ+fkm1PvTVG8Xp5pnnT+q1L1HyRafwHYFOxRpd0j3rpZTnuXr0vUw8NnOWm+gFiVi6ew6hLseo9V6M+n+S+zOOXRz2pWLo7LqPUKJA7x6hM0PyX2McugNi5NmbbOHxNV9oe0tdScwmA5rmkESPI+S7hVGsrL46hUbU0Lgal0gEiMunivL6mcZRSs7aUWmbGtv7WdSYHUqbj+cqBxdwi0i4mCJ96qa++WJ1DmsDuEhjWjh1iXA8wCtNsrYNKvslj33A06tYznpmSIOQmAfJYvE4VgaZ1kWjke+fJfPjFM7tmi3O2fUxxqVHVoe0hxc6l21xddJ0y9n3r0DdndY06xq1XsrENABNAMcHSIdcRJyBGqzvyNiPnHgzuHN/evTWEaSPULnPh0aRXbf22zDUH1ah4WCTGpPJo6leWHbNTaOB2hXqufT7AU+xp032saHEyXR7ToHNab5V8JXrYajToU31Lnlz7Gl0BoFsgaSXf5Vm90938QzZu0qb6NRr6jKVjTTcC4gvm0RnyUVVZTzvANd2zPpKgl7QeLkXAFep198nbM2m7CVXPq4cWWveZqNuaDrzzPmsPh90cW17ScLWyc0/3L/8AEOi0fyp7u1620ar6dCrUYW0+JlNzhNgBggLbabB67XwdHE0x2jWVGEAiRORzBadR4hebO3NrUyWxhWwfyqtW4cwZDoDojMQtV8mRrfMWMrtex9MlsPaWut1aSDnzK076Zk6+19gXO64IeQY/bhpUqmFxA7Ymo11/aucBABMF89+oInMFUjmDln6fYSvQN5mvIc2rJcHBwAaLSy60GXNy4i3Q81gqHENM+7mvo+ilV8nHXXCOaqcstVT1x9NM8tOfLLuzVzjMM7kI8jzVTiH8bcs87p5W8/D+i7681Rz048ksTdbxd40g88/cu+m3qPAKtfUuOXeBkM4kZ+v1K1oYUjQEdITSncizjwK1RLV0OpHuPoVF7IEnIdV7NyPPQAtUS1NUxAGmaCMb9q4P1OmnVmscgxaolqm2oCVK1dVNPwzNMDaki2J1qyHK5xccpLQM/geXqummAPiOunNBwb4DgYbJk89USpkSbgBBIE5/Wvyr6R9I6X1wTp6fGadlSmeZHkDy8fFczNDJEiZz5eSiJIe0EC4R6QQZ8UBaUalKSTdaCJ09/crWlisGNTWHXg+oqW7WMpMpMZUdTDgLZc4a3EzPPWfNVFKhGHrsNSmS59Msio08LXO1Mz5LfCBc08dgiJvr2yBNtOPCZ1QsTjsH+RUqnTUMH29yFhNvt7PsXhv93TY12UNLW2zIPXX1WVDyAWlwIa485ExE/Ulx9il+cdQuPG8cgYB0BtUqmJoOkCo8HhiQ3zn0WZZXIbrHFHX07sz6rrdjeCmMpa53vIOZ5jM5dVbQstRi6OQvfyA4RJJ1iDoBl5qxwGMw7Zms+2eEBoyA0JM986LKYvFXPfGWZIAOQuMkNOjREegVxhXtZXoVZbYymA9pcDLrXAkt8SO9OGWzT4rbeGtLXVS4OBlrmAa/rAyPIrJbzVKPafQvc4G4kOaBByiI5QTrOnNbGhtHC1Bc9lEGHAl1joAa0A59xPvPcsfvFaXNe2JjiDTNtobExnnmTPMnz1F14FWQ3Z3uOCDwKbHmqBBcJtgnSQROa1TPlSdr8zoe/wDlWDqBpLJ0DpPuMrUVNt4ButDEHwqN8tf9Vt0+WT+C3PyouJ/+JQ9T172dPeOqX9qP/SUfX/06+5Urd4tnWXdliIzkdo2Qc8tNfdmE1DePZz3WijigYJzeweXP39yztQ5Lz+1H/o6Pr4f8v4hO35UBzwdL+IeP5vyWdqbz7MBINLFmO57PthEdvBs0NDuzxMGNHsmeY8R6a5ptiOTQO+VNvPCU/J46/wDK6e8IVX5TKUk/MmT/APbl6dmqTDbf2bUmGYoEd7qcxnMeH2qL9s7Om2zFZzBJp28465+Cu1DkZ++HbOYIFKmKhcLnl4aC5jnNMNktkSOWXNaLD1MJYQ2rRbcSYNI3A6+1bofqhYajTpuxTDTaWsLme3BMcUmdOXvXouzcBhG5mlSYACM4c8ggkl2eQ9nJYaRtmY2w5jHgsqse3nDTlOsA9FTbcwVEvpGlVpy8kG0ODQ0skuOXQ6Kw27sVwdiuzFLic11ESwcJqGWsJgAgRI7lx71bJp0qVEsaGk9mH/tmkJkjL2p9c5ygkkRHGzDAUT9IwEEcJHEesx6haLBYGjImvSn9l5HTOFlm4aLDEwxxeMjxcZByzOrc+i1tTZDa2Kwr6bGmlee3yYBHARc0mYicuSUisHtGhTaJFSmf3D/oc49/cqOs/iIubGeY055yrrA7tENe2swNf2lSyXNgstBbxN5Ze8rM4nCOh+Qm4RBGbTOnTRZa58mCZpTMuHv7ueSi3DgkS5rQc5J5Z+iljKYNMdnBc3ItMB+ZE65cyjfg8Pqy0AUg2jJEZkMYKkCfaLrsuh7krgHFVyBzmcsj8dwSZiD3+88syouE1CGicoYAdT0TU6MjLUAzOR8e7VPBC+ZXpgAOe2YE5uKSqKmEMNgZ28WQGcn7ISVv5BFjSWkicoEAEzn90+nVQxLy4DORGZ0j711MxxFBlOlk53E90hrWgPhhmJGp59/cqinhnGLi6Tnwg6HMDOPUoolLXZ+Ce8XMuOnEGEkk5RHj9Sm3FM0BOWWkHLpor/dPG16OHFtwEujhJBIfUi52ggzn0WS7EXOz1J7hrMo0CzpU3OFzS7wAM8xlCFU2rEg1XnlBLjPvXZs1uQjQdTyPOFS4jDNJBnT1WQdD63dp4HxQalTnn1Px5Loo03WiG5RGfXmPcgOcST4fV3+hSkgI0hbdcZygQeepmYy+1QJAOpI1B0U3OIInnkIHrHohYh8npz015J5FBmNz1RHVJyuJ9fQe8+S66tEClm2CTqYugFw05d0clxU8Nxt8tPPvWQdnYugBpc7IkgSI7yf3RPgo7dwlSkwG9zmOJbzbJi4gtOY9r3q63ZontHVDm1jTm72YIgl2eY92R6p9/dr06zcOxjSA0Oc59trSbWgWDIlvXQzlzXSBUZvD0pbnnn7hBCv959nND6cAZ0mnIQPacNI7gPRVeHpDsXHMQWQPGe/wC3GDaa2AqivUkSCy0WECTDTmQ4ZD0810bIZ2psxn4ErOsbeMQzigXRMRPdnoqzcvDtfjGtLZDiBmJBPn1V5SaXbGxEnIVKZjr2jPvVXuE3/eNLkJJJ8GuU8opldrUQ3FVmwcqtQR4PcFrdvbNZ+BcI8NAcaz5cBmZD4k/uhPjtjYapVxL3VHte2tXloYXAfSua2XAQJR9qOnYtAcm1svSr94RTT4OkoONNnN8mGz2VH1w5jXfQVIkTB0nxzVTSwsVaXCDL2y2Mj081pvkeyxTv2Hf9wXb8oGEDNoUnxcKrmukOuBghsZaaadVu+Wjn7mc3goEYplrBRFjHQDcJ482yZzLYgaKxw27FdwaXl7C+SJpucHEAOkR6ou3MI2njWNdUYbzh3gWnIitEGcwRM+C9LDGNZTFFwDQXS8kkk9m+SJPjJ5H0XOzTPGNpbUbRqPpuxLw9hLXN7BwMjlmqvEtNgLXl9MOYfZLdZPlzy5qe+eED8fiH5m6oTPfMFd4qMdstgLRe1zBcMnW8YhwOom2D/WdvwRFXWxLCCW1CTEZsjkSR5nJWBxfZMa59VzARw/RFwJESJ8/eqU07bT0MyOkHl1Ws3pwba2DwQm5wvmzlLaZ6p7hlMcd2jpp1C8REmnb3mI8pXG7EhroJOWXs+R967NiYItpYhjWum6mZIzDbKodl1yz6FcmMwdrnyHSHHlllIPLVRrkyFxFG1oc95AMgHsz0mMs9dFz4Qh4AD4kAHgmNBHXUifFX+KxTn4QtLci2kGkgGAGU5juJtHqqDAu7LMawWgCfahwaY55wY0MeKiYRHFEMNoeHWnkyJ1g5jxy5I2HcYmeXIen2qy3owlLthYZBYDeARcSXEl0j2pJBPfpkAAHD4UnD3AHhvu8LhbI8z6qPwDhdVJOvqEkEunNJSgXWwMARQrVQeOoKjaTdcmNPa1XAj2WM7TzPggMxjy6ykRbdAeXGHagHI55RmrjdPZPaYe+sCGAPo0WZ21DUqS8vjWHWCNDYdVyV9361Sq8Movi9wyYYHE49/cQunFhm73BwtZ1Jr7qYh1RubHOn6V8nJw5gjMlebbSx1QVnyWwHOEAEaE8pXrXyf03UcI1lRrmkOfItzH01Qie7IgrzbG7pYp1aoRQeQXPjJoGru8qcWCey/YDjwiDGREm5w9o65jTxVdXfOY1EDQ816BsDdZz8Gxrxa4h7SC0G36WqQT5Fvqslh91MS65pp2gmby5mUDSA6czkue3kE30h80ba2SWiXRxAmdAeXXy5LPB/CSJPj6r07YmxIwIHZkVDSgyBBcWxmeRkrBfi7Wa08LZyy7Smdc4gO6FWihMdTbUANKSGU2vPc1xABA/wAxlUmOc51BxaRENnizEuE5eIWq2NjaLcBWYTa+pTdxEQwn6SwdoRA5DMxwrEbQwb2uczhMtY/J7XQ1xEEFp1z01WlHkpphs+o7D/OHEBjnG1mdwBMGZ0Ej2eoPNcdOtJgfcddPtWj2uD2DQBAIFwygQZEHXT7FQP2U9wDmubFzWxe0uBdaAbZmMxyXNxshc7JwwcWteYZq5uVsAZXA5HzyGsSFyb34um6q1tNwIaxo1niIuOmmvuWn2X8nhexxfdwgQxx4SIkl1uvgs7v9ukcMynW4WhxttAgg2kgNA1ADVYeQcFCqBTdmPycte+SFscJWJw1XhzvcTdGnCQQW5zmfIlYDZ89m60SLmg5ZychC3uH2dFGqBALaoFj2vmD2YMQRIz5ytSVFOXAt/wB0Yo5Re33PpZdMiqjckxj6Xj7rXK42XUnZOKpuDmue4EEtdEBzJMx+qVX7oPpjE0uEmo2rUFS0Fxsa0yYHUgZdVfZkIbR2xTo4nFgPaHOxFeGuZMgvJAMkeOfoZSxjv90Uh/zSfLjGfn9apNuUWnbz+2BFJ+JvIdLZpPdM94EEq4x7ydmU2NY6b6r28J/u2uknPpPoq/COkpWkjs+SzEBuJcXGAKbpMTo4cl37/up9thjTJMakSATc3Md094hU3yXYm3El0EtDHSQJ1c2F172sqOxFFoY2pDzAp0o4bmmHNkk8xoFH5MANu4gVcTTva4NApAlxc5zW9rmWkySIdHNei18A62m0FjAIHZtH921zHe08ky4g/AzWE3rqPFWnE2llNkPAaWW12OgAyYkjU6ExlktqcCatQEXBjX2Zu/vHgOcTkBw8J8fALJWec73N7PHVwx5AY5tkWnUCeWfNcGJYfwc1/e9gutzDrqoi7lIExoY6Z6jefddz69V4LWF5EtFOq8Q1jYgsYeeazW0L6eGZQedHgWgmCQ6qWkCP1uY5+IG78GUijrsluuoBzjXw5aLW7Y2g19LDtZkWhjXRqeBvf5LObSwnZnpEEQciMwOIZ+SusPs/tKdMh4AABOruIibQB8ZqWaa4O/caq51TEB5LuFg5DQVwOnNVm8lJzatfiza4DKI4mguyjvV3sfZfzc1n3h9zAQAHMcDTueZDuRGUj7F0bb3Sc57y55FwaXAU31IIY2OJukdeS1uV8mGmcOztnl2yqtQ/k0ZEZHhYyD1k3+7uWNwxdTxTWtJgC4Tnk9su8ci9etbG2XOzX4a5pimabnjSQHSRplosFtvd19GtSdcTc2o2TScwCxsgam7Kc/NE0K5O/e+m19RgbIAoucP2riZz/aQN1yPmzj2Ye6+qJOZj6L8nnk4x4q5xGxjiA0g2kXtFrQ8lpeS7huGWgnp1U9293qlK6mx4kOqPuPCQCKWRpyQDI71G1Qpnmckc/j0SWjr7pVZgNc4CcxTHef1s0kuJTWbMxlOnRw9Fhc+pSo08U5toGVRkiHuMXA1QeWmuSotp4e9tSqRWplnaPNjqQuHOZB0LT6nVc+E2/iOD/aixjWta2n2ji1trQ3nOUA5RGcaKj21hTY6KgqE8m9oTBOQJcczn3Qs2r8lOBm+uNERiaotJIh0AE56AQhO3oxLjLqszkSWsPvtXG7Z72i5zYExnEz4artbu5WtLi0Nj8lzmtef2WEye/wAF1tA66e/W0KYtbiqoA/wvEd+o18Vyu3qxZdcaz577o0iJjXQR3QhnYlXm0fxN+9M3Y9Tub/G371LiOD0Dc7aGIexlaatWoLxx4p3Z5y3OkWEDIjn1XZtjF/ROcW0BUaTkK4dUPA/OQ0GZAy10VLu1s+kKTO2xNOkAHh1K5/FJMOcab4mCNIyaJB1Qtp4TDZDDCiXEkOce0ZaDkCC55BzgefJcXJORpIvd3tq1qeFFMMp2upNaS6qWSOM/4e95ylYPazG0sYBDQwWy1r3PYAeIgOtmLs4AMSr7Z+ADqby4l+TrG3NpMaXO9uLYeMieHLh1zXHR2E44ltN9peWNgObaDwRBgAjq7XLPVbTirFMNtDeM1nsD7RTABbJeWvjITLZgdRyK1GG3ffVphxrUWRVA0qGSwUyWcIF0ZAnvVVtzZIoU6Qf2biXuLXMsqgtg52ubMZDhMEZZTko4TEuaajhUtbI9miwOdOTiAWZCQPOSsN34FJLk9E+dPNJs4guubBsa611xtDmk6tj6iqzeTFUK7DRxDHPa17W3drBYXA2uHCS0RAn9ZZ0bxln0balXs2udYLGNcGl0htxabQDyC6DvzU4AHVLGiLS2m67KJqOdTJc7TORoFz3C0iz2bulh6bmup0nkBxJDqpcCQDafYiBkZ6hGr0zUe51p4MUHGahLRwsg2wAXSRnqqtm/lRrWtZfTjmw0mE+MUly/ji95rEgy+rddc0EQ2mMoYBPD/RNzZLRrfwk6oa1JzGRnaDUbmCXahxyMNmOWfdKq9nbBFKu+o1jWGxjRZAAyLnEEd8jxACr6G3Re2qcS8PFMtdc0unJzwwlrRzFs2wJGo05MNt+1reLENIzgVgZdlmX2+zFwttykREKXL34LaRY4zZgr4m8dk6B2Z7S3N5kN4yCYEREzrCqMTs/Fue13YsIpgi3tZGbpc1wMc+7vCc7bbc5x7clzg93+02yQZzLaYPvXS3eoAEAP5nirXkkkTmWytblXH7/ZlSTZ27Ow9Um40KNFoOZYWiWljpugyCHBmnVd2DczDVn1alRs2cbSfZNzA5zJ0bc4CMxxDNULN5HCfagmYDo+xAxePo1ZvZUzYWAyHEAlpyk97W+gWNxrdHsv/lApuNEG0BrXU+I+1c5/stIdERmQf1Vf0cK9jnQGWw0MbxcMAgn2tTOqyGN2th67LHvxDRcHeyx2Y5GXZ/YrYbxYZ0n5xXE8jTEeVoyTIXjssX16pqmmGU5sDyeKPaLQCbtclkd9cFUikXNoth/CWnMczz0y1V9SxuGkkYuCRBLqZmO4nJcLN1ME4ANxLcnEgB2WeohzzA0yUypFqzO7bc+wtrYZoDgWsdScXtIhxFQGTOYk6RGit9jYPDOoUXPFWk5jGNBaWgPMS54HZOJzMSTGQVy7cOgRLKhaYNr2lxLZES03qWH3OLBTHzqseyDm04loaHe0GgHKVc8K5Dg/YltLZ57Oo0OxFOKepsLHSHZZ0hOUaHmFnKm367KYrW42oy24nsg2mAZaLqgpwM4WkqbuVYIGIe6RBvLjlEc5VbiNz6xbaKkNkuAbVexodMyG2wDIBy7gqteA2M5u1xHYCuamJbSzl3Bw263FtMhp8YWU2nvH84sZOJcWueQ59s2lkWtDRkTmcxotbht0MRSp2McS3PhNaRxe0AC2IP3LgxW7PzlofSp3Wuc11z7Te2GuHELoP+HlpkukNSLTl0Za5ohRqV6f0d1YHMt4+zIBc8i4ltou1lxHvUPxmNRz4diqbhm1hqcJac+ExPs8QlCq7s4lpn5uDlEAkiPAfGZQhszEMaW/NsjE/RuN0C0TnBMSPNMsA0dDcRjXZtbjSDoQKkEd44dElwswdZogYeoAOQYQEljJ+/rKaQbnYMf8Y3+Kn/MiN3XwQ/4xn8VJYdo+JH2KRju9657H+RyyLo2j91sAczjG/wAdPXpATVd2cA4gux0kQJL2HITAnuElYoVR19U/bD4JTHLtjJ8G4G72zog4uf3mfY1CO7Oy/wBKP8Q+xqxoqD4zUhWEaH48kxvtjIujXHdvZWpxTz+8T/4JfgHZI/4mr5F3fPJiyV/T49Eg/omyX5MZfhGrobF2SyYxFbPWLxPLS1dFmywG/T1pY0ta4NddaSXFpNuYknVY4fslN5FNjflv7JlfSNOcFsrnVxBzn2f/AFEjxRmfgdvKsfIj7Vk/3Uwqju+PRHBv3f2Mr6RsRi9kj8iufX+dP+Edk/max8Z/nWOvHd8eicVOizjXz9kyPpGx/DGyv0er8f8A6IdLamy2TGFqmczLpz86hWU7bp9X3JCr3j3Jj/n7Llfwa/8AGLZ36G71H8yf8Z9n/oR9W/esaax5BLtj3JiRMjNmd68B+hf9qb8bsD+hD/J9yxpxB7vrUTiPD3q4kXLI2Z3vwXLAj/J/KoHfHC8sBT8y3+RZAYj4g/eouxB+P9UxRJlkbH8csP8AoFP1b/InG+dD9Bperf5FjDV6+5I1B3n0CuKPQyyNl+OtHlgaXq3+RON+WDTB0v4h/IsUag6/UmNXyTDHoZZG3HygxphaY8Hfc1L+0V36PT/jP8qw4ruHxKRxDlcMei5Z9m0Pyj1PzFP+IpO+Uir+YZ/EViXVup65fUoisfgBXDHoZJ9m2/tGq/mWep+9Awm/TqQIbQYAXOeczm5x4jqsca3xCcYj4hXEhkkbpvykO54ceTyPsKmPlLbzoHyePtasC6uVA1CmGJcsj0X+0ql+Zf6tTLzk1/D0STBEuWR1mOqaQoDP4+9T7M8x9S2cRCFGQpEZwnBHeUAgUwPx8FTaBzn1U4byn1ClgEfjNOEW9oGh8SZTlvd71ncAQenFTop9nGpHkCoE+Hv+5Xhgl22Wibtj3JTPMfHimBQhPtSmFUoYPTzUg1KBLtikah5qMD4lNEcwgJF5UQ5IjwSgclQNdzSLko6hNAlAPemuUpTT19AgGcfgpvNTPxkolWwQITx4J0rvgqlIlqYqU+CYoCMJrPjRSt5ponv+xARtTQkWFOR4q2UYNUC5FLFE01bANJTFPoklgMAfVOwTn4z5dySS5tlH7LPkpwecJJKWQYiOQTlhiU6SBkWnNO5OkgGgJHp8ZpJIBg3r7gphufv96SSjAx1SYJ5/HwUkkBJtPLqk5olMkpYJWnJRdR9OSSSWEIwDCmafvSSRgiWJnN5JJKgZucxyj6/6pjl7gnST3KNr3JjlPokkqBnnKeqi5+gSSVQC06BcCQQAM+vPp0Qyz7fj3pJLKfJaJU8OXAwYiOffkouo5ecJJK27FEbI7lNtHVJJLFAXADme/wCM0kkl0QP/2Q=="/>
          <p:cNvSpPr>
            <a:spLocks noChangeAspect="1" noChangeArrowheads="1"/>
          </p:cNvSpPr>
          <p:nvPr/>
        </p:nvSpPr>
        <p:spPr bwMode="auto">
          <a:xfrm>
            <a:off x="77788" y="-839788"/>
            <a:ext cx="2628900" cy="17335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8440" name="Picture 8" descr="http://www.earthinpictures.com/world/usa/washington,_d.c./national_museum_of_natural_history_(nmnh).jpg"/>
          <p:cNvPicPr>
            <a:picLocks noChangeAspect="1" noChangeArrowheads="1"/>
          </p:cNvPicPr>
          <p:nvPr/>
        </p:nvPicPr>
        <p:blipFill>
          <a:blip r:embed="rId3" cstate="print"/>
          <a:srcRect/>
          <a:stretch>
            <a:fillRect/>
          </a:stretch>
        </p:blipFill>
        <p:spPr bwMode="auto">
          <a:xfrm>
            <a:off x="304800" y="3810000"/>
            <a:ext cx="3657600" cy="2743200"/>
          </a:xfrm>
          <a:prstGeom prst="rect">
            <a:avLst/>
          </a:prstGeom>
          <a:noFill/>
        </p:spPr>
      </p:pic>
      <p:pic>
        <p:nvPicPr>
          <p:cNvPr id="18444" name="Picture 12" descr="http://www.arc.ent.msu.edu/images/cook_collection.jpg"/>
          <p:cNvPicPr>
            <a:picLocks noChangeAspect="1" noChangeArrowheads="1"/>
          </p:cNvPicPr>
          <p:nvPr/>
        </p:nvPicPr>
        <p:blipFill>
          <a:blip r:embed="rId4" cstate="print"/>
          <a:srcRect/>
          <a:stretch>
            <a:fillRect/>
          </a:stretch>
        </p:blipFill>
        <p:spPr bwMode="auto">
          <a:xfrm>
            <a:off x="4381500" y="3810000"/>
            <a:ext cx="4457700" cy="2743201"/>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381000" y="304800"/>
            <a:ext cx="8229600" cy="1143000"/>
          </a:xfrm>
        </p:spPr>
        <p:txBody>
          <a:bodyPr>
            <a:normAutofit/>
          </a:bodyPr>
          <a:lstStyle/>
          <a:p>
            <a:r>
              <a:rPr lang="en-US" sz="4000" dirty="0" smtClean="0"/>
              <a:t>How are species described?</a:t>
            </a:r>
            <a:endParaRPr lang="en-US" sz="4000" dirty="0"/>
          </a:p>
        </p:txBody>
      </p:sp>
      <p:sp>
        <p:nvSpPr>
          <p:cNvPr id="4" name="Content Placeholder 2"/>
          <p:cNvSpPr>
            <a:spLocks noGrp="1"/>
          </p:cNvSpPr>
          <p:nvPr>
            <p:ph idx="1"/>
          </p:nvPr>
        </p:nvSpPr>
        <p:spPr>
          <a:xfrm>
            <a:off x="457200" y="1752600"/>
            <a:ext cx="7467600" cy="4389120"/>
          </a:xfrm>
        </p:spPr>
        <p:txBody>
          <a:bodyPr>
            <a:normAutofit fontScale="92500"/>
          </a:bodyPr>
          <a:lstStyle/>
          <a:p>
            <a:pPr>
              <a:buNone/>
            </a:pPr>
            <a:r>
              <a:rPr lang="en-US" dirty="0" smtClean="0"/>
              <a:t>Consult the scientific literature – catalogs, checklists, monographic treatments, </a:t>
            </a:r>
            <a:r>
              <a:rPr lang="en-US" dirty="0" err="1" smtClean="0"/>
              <a:t>faunistic</a:t>
            </a:r>
            <a:r>
              <a:rPr lang="en-US" dirty="0" smtClean="0"/>
              <a:t> work.</a:t>
            </a:r>
          </a:p>
          <a:p>
            <a:pPr>
              <a:buNone/>
            </a:pPr>
            <a:r>
              <a:rPr lang="en-US" dirty="0" smtClean="0"/>
              <a:t>Borrow material from institutional collections and usually from private collections, as well.</a:t>
            </a:r>
          </a:p>
          <a:p>
            <a:pPr>
              <a:buNone/>
            </a:pPr>
            <a:r>
              <a:rPr lang="en-US" dirty="0" smtClean="0"/>
              <a:t>Circumscribe “species” and compares them against type specimens.</a:t>
            </a:r>
          </a:p>
          <a:p>
            <a:pPr>
              <a:buNone/>
            </a:pPr>
            <a:r>
              <a:rPr lang="en-US" dirty="0" smtClean="0"/>
              <a:t>Write the results, complete with illustrations.</a:t>
            </a:r>
          </a:p>
          <a:p>
            <a:pPr>
              <a:buNone/>
            </a:pPr>
            <a:r>
              <a:rPr lang="en-US" dirty="0" smtClean="0"/>
              <a:t>Submit to a scientific journal for peer review.</a:t>
            </a:r>
          </a:p>
          <a:p>
            <a:pPr>
              <a:buNone/>
            </a:pPr>
            <a:r>
              <a:rPr lang="en-US" dirty="0" smtClean="0"/>
              <a:t>Paper is reviewed and returned to author for revisions.</a:t>
            </a:r>
          </a:p>
          <a:p>
            <a:pPr>
              <a:buNone/>
            </a:pPr>
            <a:r>
              <a:rPr lang="en-US" dirty="0" smtClean="0"/>
              <a:t>Journal publishes the paper.</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381000" y="304800"/>
            <a:ext cx="8229600" cy="1143000"/>
          </a:xfrm>
        </p:spPr>
        <p:txBody>
          <a:bodyPr>
            <a:normAutofit/>
          </a:bodyPr>
          <a:lstStyle/>
          <a:p>
            <a:r>
              <a:rPr lang="en-US" sz="4000" dirty="0" smtClean="0"/>
              <a:t>How are species named?</a:t>
            </a:r>
            <a:endParaRPr lang="en-US" sz="4000" dirty="0"/>
          </a:p>
        </p:txBody>
      </p:sp>
      <p:sp>
        <p:nvSpPr>
          <p:cNvPr id="4" name="Content Placeholder 2"/>
          <p:cNvSpPr>
            <a:spLocks noGrp="1"/>
          </p:cNvSpPr>
          <p:nvPr>
            <p:ph idx="1"/>
          </p:nvPr>
        </p:nvSpPr>
        <p:spPr>
          <a:xfrm>
            <a:off x="457200" y="1752600"/>
            <a:ext cx="5181600" cy="4389120"/>
          </a:xfrm>
        </p:spPr>
        <p:txBody>
          <a:bodyPr>
            <a:normAutofit/>
          </a:bodyPr>
          <a:lstStyle/>
          <a:p>
            <a:pPr>
              <a:buNone/>
            </a:pPr>
            <a:r>
              <a:rPr lang="en-US" dirty="0" smtClean="0"/>
              <a:t>International Code of Zoological Nomenclature</a:t>
            </a:r>
          </a:p>
          <a:p>
            <a:pPr>
              <a:buNone/>
            </a:pPr>
            <a:endParaRPr lang="en-US" dirty="0" smtClean="0"/>
          </a:p>
          <a:p>
            <a:pPr>
              <a:buNone/>
            </a:pPr>
            <a:r>
              <a:rPr lang="en-US" sz="2000" dirty="0" smtClean="0"/>
              <a:t>The name must be published.</a:t>
            </a:r>
          </a:p>
          <a:p>
            <a:pPr>
              <a:buNone/>
            </a:pPr>
            <a:r>
              <a:rPr lang="en-US" sz="2000" dirty="0" smtClean="0"/>
              <a:t>The name must </a:t>
            </a:r>
            <a:r>
              <a:rPr lang="en-US" sz="2000" dirty="0" smtClean="0"/>
              <a:t>include </a:t>
            </a:r>
            <a:r>
              <a:rPr lang="en-US" sz="2000" dirty="0" smtClean="0"/>
              <a:t>only characters</a:t>
            </a:r>
          </a:p>
          <a:p>
            <a:pPr>
              <a:buNone/>
            </a:pPr>
            <a:r>
              <a:rPr lang="en-US" sz="2000" dirty="0" smtClean="0"/>
              <a:t>	of the Latin alphabet.</a:t>
            </a:r>
          </a:p>
          <a:p>
            <a:pPr>
              <a:buNone/>
            </a:pPr>
            <a:r>
              <a:rPr lang="en-US" sz="2000" dirty="0" smtClean="0"/>
              <a:t>The name of a species may be derived from</a:t>
            </a:r>
          </a:p>
          <a:p>
            <a:pPr>
              <a:buNone/>
            </a:pPr>
            <a:r>
              <a:rPr lang="en-US" sz="2000" dirty="0" smtClean="0"/>
              <a:t>	Latin (or Latinized), Greek, or an </a:t>
            </a:r>
            <a:r>
              <a:rPr lang="en-US" sz="2000" dirty="0" smtClean="0"/>
              <a:t>“arbitrary</a:t>
            </a:r>
            <a:endParaRPr lang="en-US" sz="2000" dirty="0" smtClean="0"/>
          </a:p>
          <a:p>
            <a:pPr>
              <a:buNone/>
            </a:pPr>
            <a:r>
              <a:rPr lang="en-US" sz="2000" dirty="0" smtClean="0"/>
              <a:t>	combination of characters</a:t>
            </a:r>
            <a:r>
              <a:rPr lang="en-US" sz="2000" dirty="0" smtClean="0"/>
              <a:t>.”</a:t>
            </a:r>
            <a:endParaRPr lang="en-US" sz="2000" dirty="0" smtClean="0"/>
          </a:p>
        </p:txBody>
      </p:sp>
      <p:pic>
        <p:nvPicPr>
          <p:cNvPr id="1026" name="Picture 2" descr="C:\Users\brownjw\AppData\Local\Microsoft\Windows\Temporary Internet Files\Content.Outlook\PTJRXQBH\code.jpg"/>
          <p:cNvPicPr>
            <a:picLocks noChangeAspect="1" noChangeArrowheads="1"/>
          </p:cNvPicPr>
          <p:nvPr/>
        </p:nvPicPr>
        <p:blipFill>
          <a:blip r:embed="rId3" cstate="print"/>
          <a:srcRect/>
          <a:stretch>
            <a:fillRect/>
          </a:stretch>
        </p:blipFill>
        <p:spPr bwMode="auto">
          <a:xfrm>
            <a:off x="5638800" y="2209800"/>
            <a:ext cx="3178098" cy="43434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381000" y="304800"/>
            <a:ext cx="8229600" cy="1143000"/>
          </a:xfrm>
        </p:spPr>
        <p:txBody>
          <a:bodyPr>
            <a:normAutofit/>
          </a:bodyPr>
          <a:lstStyle/>
          <a:p>
            <a:r>
              <a:rPr lang="en-US" sz="4000" dirty="0" smtClean="0"/>
              <a:t>How are species named?</a:t>
            </a:r>
            <a:endParaRPr lang="en-US" sz="4000" dirty="0"/>
          </a:p>
        </p:txBody>
      </p:sp>
      <p:sp>
        <p:nvSpPr>
          <p:cNvPr id="4" name="Content Placeholder 2"/>
          <p:cNvSpPr>
            <a:spLocks noGrp="1"/>
          </p:cNvSpPr>
          <p:nvPr>
            <p:ph idx="1"/>
          </p:nvPr>
        </p:nvSpPr>
        <p:spPr>
          <a:xfrm>
            <a:off x="457200" y="1752600"/>
            <a:ext cx="5257800" cy="4389120"/>
          </a:xfrm>
        </p:spPr>
        <p:txBody>
          <a:bodyPr>
            <a:normAutofit/>
          </a:bodyPr>
          <a:lstStyle/>
          <a:p>
            <a:pPr>
              <a:buNone/>
            </a:pPr>
            <a:r>
              <a:rPr lang="en-US" dirty="0" smtClean="0"/>
              <a:t>International Code of Zoological Nomenclature</a:t>
            </a:r>
          </a:p>
          <a:p>
            <a:pPr>
              <a:buNone/>
            </a:pPr>
            <a:endParaRPr lang="en-US" dirty="0" smtClean="0"/>
          </a:p>
          <a:p>
            <a:pPr>
              <a:buNone/>
            </a:pPr>
            <a:r>
              <a:rPr lang="en-US" sz="2000" dirty="0" smtClean="0"/>
              <a:t>“Recommendation </a:t>
            </a:r>
            <a:r>
              <a:rPr lang="en-US" sz="2000" dirty="0" smtClean="0"/>
              <a:t>25C:  Responsibility of </a:t>
            </a:r>
          </a:p>
          <a:p>
            <a:pPr>
              <a:buNone/>
            </a:pPr>
            <a:r>
              <a:rPr lang="en-US" sz="2000" dirty="0" smtClean="0"/>
              <a:t>	Authors forming new names. Authors should exercise reasonable care and consideration in forming new names to ensure that they are chosen with their subsequent users in mind and that, as far as possible, they are appropriate, compact, euphonious, memorable , and do not cause offence</a:t>
            </a:r>
            <a:r>
              <a:rPr lang="en-US" sz="2000" dirty="0" smtClean="0"/>
              <a:t>.”</a:t>
            </a:r>
            <a:endParaRPr lang="en-US" sz="2000" dirty="0" smtClean="0"/>
          </a:p>
        </p:txBody>
      </p:sp>
      <p:pic>
        <p:nvPicPr>
          <p:cNvPr id="1026" name="Picture 2" descr="C:\Users\brownjw\AppData\Local\Microsoft\Windows\Temporary Internet Files\Content.Outlook\PTJRXQBH\code.jpg"/>
          <p:cNvPicPr>
            <a:picLocks noChangeAspect="1" noChangeArrowheads="1"/>
          </p:cNvPicPr>
          <p:nvPr/>
        </p:nvPicPr>
        <p:blipFill>
          <a:blip r:embed="rId3" cstate="print"/>
          <a:srcRect/>
          <a:stretch>
            <a:fillRect/>
          </a:stretch>
        </p:blipFill>
        <p:spPr bwMode="auto">
          <a:xfrm>
            <a:off x="5638800" y="2209800"/>
            <a:ext cx="3178098" cy="43434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381000" y="304800"/>
            <a:ext cx="8229600" cy="1143000"/>
          </a:xfrm>
        </p:spPr>
        <p:txBody>
          <a:bodyPr>
            <a:normAutofit/>
          </a:bodyPr>
          <a:lstStyle/>
          <a:p>
            <a:r>
              <a:rPr lang="en-US" sz="4000" dirty="0" smtClean="0"/>
              <a:t>How are species named?</a:t>
            </a:r>
            <a:endParaRPr lang="en-US" sz="4000" dirty="0"/>
          </a:p>
        </p:txBody>
      </p:sp>
      <p:sp>
        <p:nvSpPr>
          <p:cNvPr id="4" name="Content Placeholder 2"/>
          <p:cNvSpPr>
            <a:spLocks noGrp="1"/>
          </p:cNvSpPr>
          <p:nvPr>
            <p:ph idx="1"/>
          </p:nvPr>
        </p:nvSpPr>
        <p:spPr>
          <a:xfrm>
            <a:off x="457200" y="1752600"/>
            <a:ext cx="5257800" cy="4389120"/>
          </a:xfrm>
        </p:spPr>
        <p:txBody>
          <a:bodyPr>
            <a:normAutofit fontScale="92500" lnSpcReduction="10000"/>
          </a:bodyPr>
          <a:lstStyle/>
          <a:p>
            <a:pPr>
              <a:buNone/>
            </a:pPr>
            <a:r>
              <a:rPr lang="en-US" dirty="0" smtClean="0"/>
              <a:t>International Code of Zoological Nomenclature</a:t>
            </a:r>
          </a:p>
          <a:p>
            <a:pPr>
              <a:buNone/>
            </a:pPr>
            <a:endParaRPr lang="en-US" dirty="0" smtClean="0"/>
          </a:p>
          <a:p>
            <a:pPr>
              <a:buNone/>
            </a:pPr>
            <a:r>
              <a:rPr lang="en-US" dirty="0" smtClean="0"/>
              <a:t>Easy ways to Latinize names:</a:t>
            </a:r>
          </a:p>
          <a:p>
            <a:pPr>
              <a:buNone/>
            </a:pPr>
            <a:endParaRPr lang="en-US" dirty="0" smtClean="0"/>
          </a:p>
          <a:p>
            <a:pPr>
              <a:buNone/>
            </a:pPr>
            <a:r>
              <a:rPr lang="en-US" dirty="0" err="1" smtClean="0"/>
              <a:t>Patronyms</a:t>
            </a:r>
            <a:r>
              <a:rPr lang="en-US" dirty="0" smtClean="0"/>
              <a:t> – “</a:t>
            </a:r>
            <a:r>
              <a:rPr lang="en-US" dirty="0" err="1" smtClean="0"/>
              <a:t>i</a:t>
            </a:r>
            <a:r>
              <a:rPr lang="en-US" dirty="0" smtClean="0"/>
              <a:t>”, “</a:t>
            </a:r>
            <a:r>
              <a:rPr lang="en-US" dirty="0" err="1" smtClean="0"/>
              <a:t>ae</a:t>
            </a:r>
            <a:r>
              <a:rPr lang="en-US" dirty="0" smtClean="0"/>
              <a:t>” “</a:t>
            </a:r>
            <a:r>
              <a:rPr lang="en-US" dirty="0" err="1" smtClean="0"/>
              <a:t>orum</a:t>
            </a:r>
            <a:r>
              <a:rPr lang="en-US" dirty="0" smtClean="0"/>
              <a:t>”</a:t>
            </a:r>
          </a:p>
          <a:p>
            <a:pPr>
              <a:buNone/>
            </a:pPr>
            <a:r>
              <a:rPr lang="en-US" dirty="0" smtClean="0"/>
              <a:t>Place names – “</a:t>
            </a:r>
            <a:r>
              <a:rPr lang="en-US" dirty="0" err="1" smtClean="0"/>
              <a:t>ensis</a:t>
            </a:r>
            <a:r>
              <a:rPr lang="en-US" dirty="0" smtClean="0"/>
              <a:t>”</a:t>
            </a:r>
          </a:p>
          <a:p>
            <a:pPr>
              <a:buNone/>
            </a:pPr>
            <a:r>
              <a:rPr lang="en-US" dirty="0" smtClean="0"/>
              <a:t>Others – “</a:t>
            </a:r>
            <a:r>
              <a:rPr lang="en-US" dirty="0" err="1" smtClean="0"/>
              <a:t>ana</a:t>
            </a:r>
            <a:r>
              <a:rPr lang="en-US" dirty="0" smtClean="0"/>
              <a:t>”, “</a:t>
            </a:r>
            <a:r>
              <a:rPr lang="en-US" dirty="0" err="1" smtClean="0"/>
              <a:t>ella</a:t>
            </a:r>
            <a:r>
              <a:rPr lang="en-US" dirty="0" smtClean="0"/>
              <a:t>”, etc.</a:t>
            </a:r>
          </a:p>
          <a:p>
            <a:pPr>
              <a:buNone/>
            </a:pPr>
            <a:endParaRPr lang="en-US" dirty="0" smtClean="0"/>
          </a:p>
          <a:p>
            <a:pPr>
              <a:buNone/>
            </a:pPr>
            <a:r>
              <a:rPr lang="en-US" dirty="0" err="1" smtClean="0"/>
              <a:t>Tautonomy</a:t>
            </a:r>
            <a:r>
              <a:rPr lang="en-US" dirty="0" smtClean="0"/>
              <a:t> – okay</a:t>
            </a:r>
          </a:p>
          <a:p>
            <a:pPr>
              <a:buNone/>
            </a:pPr>
            <a:r>
              <a:rPr lang="en-US" dirty="0" smtClean="0"/>
              <a:t>Homonymy – </a:t>
            </a:r>
            <a:r>
              <a:rPr lang="en-US" dirty="0" smtClean="0"/>
              <a:t>avoid</a:t>
            </a:r>
            <a:endParaRPr lang="en-US" dirty="0" smtClean="0"/>
          </a:p>
          <a:p>
            <a:pPr>
              <a:buNone/>
            </a:pPr>
            <a:endParaRPr lang="en-US" dirty="0" smtClean="0"/>
          </a:p>
          <a:p>
            <a:pPr>
              <a:buNone/>
            </a:pPr>
            <a:endParaRPr lang="en-US" dirty="0" smtClean="0"/>
          </a:p>
        </p:txBody>
      </p:sp>
      <p:pic>
        <p:nvPicPr>
          <p:cNvPr id="1026" name="Picture 2" descr="C:\Users\brownjw\AppData\Local\Microsoft\Windows\Temporary Internet Files\Content.Outlook\PTJRXQBH\code.jpg"/>
          <p:cNvPicPr>
            <a:picLocks noChangeAspect="1" noChangeArrowheads="1"/>
          </p:cNvPicPr>
          <p:nvPr/>
        </p:nvPicPr>
        <p:blipFill>
          <a:blip r:embed="rId3" cstate="print"/>
          <a:srcRect/>
          <a:stretch>
            <a:fillRect/>
          </a:stretch>
        </p:blipFill>
        <p:spPr bwMode="auto">
          <a:xfrm>
            <a:off x="5638800" y="2209800"/>
            <a:ext cx="3178098" cy="43434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381000" y="304800"/>
            <a:ext cx="8229600" cy="1143000"/>
          </a:xfrm>
        </p:spPr>
        <p:txBody>
          <a:bodyPr>
            <a:normAutofit/>
          </a:bodyPr>
          <a:lstStyle/>
          <a:p>
            <a:r>
              <a:rPr lang="en-US" sz="4000" dirty="0" smtClean="0"/>
              <a:t>How are species named?</a:t>
            </a:r>
            <a:endParaRPr lang="en-US" sz="4000" dirty="0"/>
          </a:p>
        </p:txBody>
      </p:sp>
      <p:sp>
        <p:nvSpPr>
          <p:cNvPr id="4" name="Content Placeholder 2"/>
          <p:cNvSpPr>
            <a:spLocks noGrp="1"/>
          </p:cNvSpPr>
          <p:nvPr>
            <p:ph idx="1"/>
          </p:nvPr>
        </p:nvSpPr>
        <p:spPr>
          <a:xfrm>
            <a:off x="457200" y="1752600"/>
            <a:ext cx="5257800" cy="4648200"/>
          </a:xfrm>
        </p:spPr>
        <p:txBody>
          <a:bodyPr>
            <a:normAutofit fontScale="62500" lnSpcReduction="20000"/>
          </a:bodyPr>
          <a:lstStyle/>
          <a:p>
            <a:pPr>
              <a:buNone/>
            </a:pPr>
            <a:r>
              <a:rPr lang="en-US" dirty="0" smtClean="0"/>
              <a:t>William </a:t>
            </a:r>
            <a:r>
              <a:rPr lang="en-US" dirty="0" err="1" smtClean="0"/>
              <a:t>Kearfott</a:t>
            </a:r>
            <a:r>
              <a:rPr lang="en-US" dirty="0" smtClean="0"/>
              <a:t> species names:</a:t>
            </a:r>
          </a:p>
          <a:p>
            <a:pPr>
              <a:buNone/>
            </a:pPr>
            <a:endParaRPr lang="en-US" dirty="0" smtClean="0"/>
          </a:p>
          <a:p>
            <a:pPr>
              <a:buNone/>
            </a:pPr>
            <a:r>
              <a:rPr lang="en-US" i="1" dirty="0" err="1" smtClean="0"/>
              <a:t>bobana</a:t>
            </a:r>
            <a:r>
              <a:rPr lang="en-US" i="1" dirty="0" smtClean="0"/>
              <a:t>	</a:t>
            </a:r>
          </a:p>
          <a:p>
            <a:pPr>
              <a:buNone/>
            </a:pPr>
            <a:r>
              <a:rPr lang="en-US" i="1" dirty="0" err="1" smtClean="0"/>
              <a:t>cocana</a:t>
            </a:r>
            <a:r>
              <a:rPr lang="en-US" i="1" dirty="0" smtClean="0"/>
              <a:t>	</a:t>
            </a:r>
          </a:p>
          <a:p>
            <a:pPr>
              <a:buNone/>
            </a:pPr>
            <a:r>
              <a:rPr lang="en-US" i="1" dirty="0" err="1" smtClean="0"/>
              <a:t>dodana</a:t>
            </a:r>
            <a:r>
              <a:rPr lang="en-US" i="1" dirty="0" smtClean="0"/>
              <a:t>	</a:t>
            </a:r>
          </a:p>
          <a:p>
            <a:pPr>
              <a:buNone/>
            </a:pPr>
            <a:r>
              <a:rPr lang="en-US" i="1" dirty="0" err="1" smtClean="0"/>
              <a:t>fofana</a:t>
            </a:r>
            <a:r>
              <a:rPr lang="en-US" i="1" dirty="0" smtClean="0"/>
              <a:t>	</a:t>
            </a:r>
          </a:p>
          <a:p>
            <a:pPr>
              <a:buNone/>
            </a:pPr>
            <a:r>
              <a:rPr lang="en-US" i="1" dirty="0" err="1" smtClean="0"/>
              <a:t>gogana</a:t>
            </a:r>
            <a:endParaRPr lang="en-US" i="1" dirty="0" smtClean="0"/>
          </a:p>
          <a:p>
            <a:pPr>
              <a:buNone/>
            </a:pPr>
            <a:r>
              <a:rPr lang="en-US" i="1" dirty="0" err="1" smtClean="0"/>
              <a:t>hohana</a:t>
            </a:r>
            <a:r>
              <a:rPr lang="en-US" i="1" dirty="0" smtClean="0"/>
              <a:t>	</a:t>
            </a:r>
          </a:p>
          <a:p>
            <a:pPr>
              <a:buNone/>
            </a:pPr>
            <a:r>
              <a:rPr lang="en-US" i="1" dirty="0" err="1" smtClean="0"/>
              <a:t>kokana</a:t>
            </a:r>
            <a:r>
              <a:rPr lang="en-US" i="1" dirty="0" smtClean="0"/>
              <a:t>	</a:t>
            </a:r>
          </a:p>
          <a:p>
            <a:pPr>
              <a:buNone/>
            </a:pPr>
            <a:r>
              <a:rPr lang="en-US" i="1" dirty="0" err="1" smtClean="0"/>
              <a:t>lolana</a:t>
            </a:r>
            <a:r>
              <a:rPr lang="en-US" i="1" dirty="0" smtClean="0"/>
              <a:t>	</a:t>
            </a:r>
          </a:p>
          <a:p>
            <a:pPr>
              <a:buNone/>
            </a:pPr>
            <a:r>
              <a:rPr lang="en-US" i="1" dirty="0" err="1" smtClean="0"/>
              <a:t>momana</a:t>
            </a:r>
            <a:r>
              <a:rPr lang="en-US" i="1" dirty="0" smtClean="0"/>
              <a:t>	</a:t>
            </a:r>
          </a:p>
          <a:p>
            <a:pPr>
              <a:buNone/>
            </a:pPr>
            <a:r>
              <a:rPr lang="en-US" i="1" dirty="0" err="1" smtClean="0"/>
              <a:t>nonana</a:t>
            </a:r>
            <a:r>
              <a:rPr lang="en-US" i="1" dirty="0" smtClean="0"/>
              <a:t>	</a:t>
            </a:r>
          </a:p>
          <a:p>
            <a:pPr>
              <a:buNone/>
            </a:pPr>
            <a:r>
              <a:rPr lang="en-US" i="1" dirty="0" err="1" smtClean="0"/>
              <a:t>popana</a:t>
            </a:r>
            <a:r>
              <a:rPr lang="en-US" i="1" dirty="0" smtClean="0"/>
              <a:t>	</a:t>
            </a:r>
          </a:p>
          <a:p>
            <a:pPr>
              <a:buNone/>
            </a:pPr>
            <a:r>
              <a:rPr lang="en-US" i="1" dirty="0" err="1" smtClean="0"/>
              <a:t>rorana</a:t>
            </a:r>
            <a:r>
              <a:rPr lang="en-US" i="1" dirty="0" smtClean="0"/>
              <a:t>	</a:t>
            </a:r>
          </a:p>
          <a:p>
            <a:pPr>
              <a:buNone/>
            </a:pPr>
            <a:r>
              <a:rPr lang="en-US" i="1" dirty="0" err="1" smtClean="0"/>
              <a:t>sosana</a:t>
            </a:r>
            <a:endParaRPr lang="en-US" i="1" dirty="0" smtClean="0"/>
          </a:p>
          <a:p>
            <a:pPr>
              <a:buNone/>
            </a:pPr>
            <a:r>
              <a:rPr lang="en-US" i="1" dirty="0" err="1" smtClean="0"/>
              <a:t>totana</a:t>
            </a:r>
            <a:endParaRPr lang="en-US" i="1" dirty="0" smtClean="0"/>
          </a:p>
          <a:p>
            <a:pPr>
              <a:buNone/>
            </a:pPr>
            <a:r>
              <a:rPr lang="en-US" i="1" dirty="0" err="1" smtClean="0"/>
              <a:t>vovana</a:t>
            </a:r>
            <a:endParaRPr lang="en-US" i="1" dirty="0" smtClean="0"/>
          </a:p>
          <a:p>
            <a:pPr>
              <a:buNone/>
            </a:pPr>
            <a:r>
              <a:rPr lang="en-US" i="1" dirty="0" err="1" smtClean="0"/>
              <a:t>zozana</a:t>
            </a:r>
            <a:endParaRPr lang="en-US" dirty="0" smtClean="0"/>
          </a:p>
        </p:txBody>
      </p:sp>
      <p:pic>
        <p:nvPicPr>
          <p:cNvPr id="1026" name="Picture 2" descr="C:\Users\brownjw\AppData\Local\Microsoft\Windows\Temporary Internet Files\Content.Outlook\PTJRXQBH\code.jpg"/>
          <p:cNvPicPr>
            <a:picLocks noChangeAspect="1" noChangeArrowheads="1"/>
          </p:cNvPicPr>
          <p:nvPr/>
        </p:nvPicPr>
        <p:blipFill>
          <a:blip r:embed="rId3" cstate="print"/>
          <a:srcRect/>
          <a:stretch>
            <a:fillRect/>
          </a:stretch>
        </p:blipFill>
        <p:spPr bwMode="auto">
          <a:xfrm>
            <a:off x="5638800" y="2209800"/>
            <a:ext cx="3178098" cy="43434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381000" y="304800"/>
            <a:ext cx="8229600" cy="1143000"/>
          </a:xfrm>
        </p:spPr>
        <p:txBody>
          <a:bodyPr>
            <a:normAutofit/>
          </a:bodyPr>
          <a:lstStyle/>
          <a:p>
            <a:r>
              <a:rPr lang="en-US" sz="4000" dirty="0" smtClean="0"/>
              <a:t>How are species named?</a:t>
            </a:r>
            <a:endParaRPr lang="en-US" sz="4000" dirty="0"/>
          </a:p>
        </p:txBody>
      </p:sp>
      <p:sp>
        <p:nvSpPr>
          <p:cNvPr id="4" name="Content Placeholder 2"/>
          <p:cNvSpPr>
            <a:spLocks noGrp="1"/>
          </p:cNvSpPr>
          <p:nvPr>
            <p:ph idx="1"/>
          </p:nvPr>
        </p:nvSpPr>
        <p:spPr>
          <a:xfrm>
            <a:off x="457200" y="1752600"/>
            <a:ext cx="5257800" cy="4648200"/>
          </a:xfrm>
        </p:spPr>
        <p:txBody>
          <a:bodyPr>
            <a:normAutofit fontScale="62500" lnSpcReduction="20000"/>
          </a:bodyPr>
          <a:lstStyle/>
          <a:p>
            <a:pPr>
              <a:buNone/>
            </a:pPr>
            <a:r>
              <a:rPr lang="en-US" dirty="0" smtClean="0"/>
              <a:t>William </a:t>
            </a:r>
            <a:r>
              <a:rPr lang="en-US" dirty="0" err="1" smtClean="0"/>
              <a:t>Kearfott</a:t>
            </a:r>
            <a:r>
              <a:rPr lang="en-US" dirty="0" smtClean="0"/>
              <a:t> species names:</a:t>
            </a:r>
          </a:p>
          <a:p>
            <a:pPr>
              <a:buNone/>
            </a:pPr>
            <a:endParaRPr lang="en-US" dirty="0" smtClean="0"/>
          </a:p>
          <a:p>
            <a:pPr>
              <a:buNone/>
            </a:pPr>
            <a:r>
              <a:rPr lang="en-US" i="1" dirty="0" err="1" smtClean="0"/>
              <a:t>bobana</a:t>
            </a:r>
            <a:r>
              <a:rPr lang="en-US" i="1" dirty="0" smtClean="0"/>
              <a:t>	</a:t>
            </a:r>
            <a:r>
              <a:rPr lang="en-US" i="1" dirty="0" err="1" smtClean="0"/>
              <a:t>dandana</a:t>
            </a:r>
            <a:r>
              <a:rPr lang="en-US" i="1" dirty="0" smtClean="0"/>
              <a:t>	</a:t>
            </a:r>
          </a:p>
          <a:p>
            <a:pPr>
              <a:buNone/>
            </a:pPr>
            <a:r>
              <a:rPr lang="en-US" i="1" dirty="0" err="1" smtClean="0"/>
              <a:t>cocana</a:t>
            </a:r>
            <a:r>
              <a:rPr lang="en-US" i="1" dirty="0" smtClean="0"/>
              <a:t>	</a:t>
            </a:r>
            <a:r>
              <a:rPr lang="en-US" i="1" dirty="0" err="1" smtClean="0"/>
              <a:t>fandana</a:t>
            </a:r>
            <a:r>
              <a:rPr lang="en-US" i="1" dirty="0" smtClean="0"/>
              <a:t>	</a:t>
            </a:r>
          </a:p>
          <a:p>
            <a:pPr>
              <a:buNone/>
            </a:pPr>
            <a:r>
              <a:rPr lang="en-US" i="1" dirty="0" err="1" smtClean="0"/>
              <a:t>dodana</a:t>
            </a:r>
            <a:r>
              <a:rPr lang="en-US" i="1" dirty="0" smtClean="0"/>
              <a:t>	</a:t>
            </a:r>
            <a:r>
              <a:rPr lang="en-US" i="1" dirty="0" err="1" smtClean="0"/>
              <a:t>gandana</a:t>
            </a:r>
            <a:r>
              <a:rPr lang="en-US" i="1" dirty="0" smtClean="0"/>
              <a:t>	</a:t>
            </a:r>
          </a:p>
          <a:p>
            <a:pPr>
              <a:buNone/>
            </a:pPr>
            <a:r>
              <a:rPr lang="en-US" i="1" dirty="0" err="1" smtClean="0"/>
              <a:t>fofana</a:t>
            </a:r>
            <a:r>
              <a:rPr lang="en-US" i="1" dirty="0" smtClean="0"/>
              <a:t>	</a:t>
            </a:r>
            <a:r>
              <a:rPr lang="en-US" i="1" dirty="0" err="1" smtClean="0"/>
              <a:t>handana</a:t>
            </a:r>
            <a:r>
              <a:rPr lang="en-US" i="1" dirty="0" smtClean="0"/>
              <a:t>	</a:t>
            </a:r>
          </a:p>
          <a:p>
            <a:pPr>
              <a:buNone/>
            </a:pPr>
            <a:r>
              <a:rPr lang="en-US" i="1" dirty="0" err="1" smtClean="0"/>
              <a:t>gogana</a:t>
            </a:r>
            <a:r>
              <a:rPr lang="en-US" i="1" dirty="0" smtClean="0"/>
              <a:t>	</a:t>
            </a:r>
            <a:r>
              <a:rPr lang="en-US" i="1" dirty="0" err="1" smtClean="0"/>
              <a:t>kandana</a:t>
            </a:r>
            <a:r>
              <a:rPr lang="en-US" i="1" dirty="0" smtClean="0"/>
              <a:t>	</a:t>
            </a:r>
          </a:p>
          <a:p>
            <a:pPr>
              <a:buNone/>
            </a:pPr>
            <a:r>
              <a:rPr lang="en-US" i="1" dirty="0" err="1" smtClean="0"/>
              <a:t>hohana</a:t>
            </a:r>
            <a:r>
              <a:rPr lang="en-US" i="1" dirty="0" smtClean="0"/>
              <a:t>	</a:t>
            </a:r>
            <a:r>
              <a:rPr lang="en-US" i="1" dirty="0" err="1" smtClean="0"/>
              <a:t>mandana</a:t>
            </a:r>
            <a:r>
              <a:rPr lang="en-US" i="1" dirty="0" smtClean="0"/>
              <a:t>	</a:t>
            </a:r>
          </a:p>
          <a:p>
            <a:pPr>
              <a:buNone/>
            </a:pPr>
            <a:r>
              <a:rPr lang="en-US" i="1" dirty="0" err="1" smtClean="0"/>
              <a:t>kokana</a:t>
            </a:r>
            <a:r>
              <a:rPr lang="en-US" i="1" dirty="0" smtClean="0"/>
              <a:t>	</a:t>
            </a:r>
            <a:r>
              <a:rPr lang="en-US" i="1" dirty="0" err="1" smtClean="0"/>
              <a:t>nandana</a:t>
            </a:r>
            <a:r>
              <a:rPr lang="en-US" i="1" dirty="0" smtClean="0"/>
              <a:t>	</a:t>
            </a:r>
          </a:p>
          <a:p>
            <a:pPr>
              <a:buNone/>
            </a:pPr>
            <a:r>
              <a:rPr lang="en-US" i="1" dirty="0" err="1" smtClean="0"/>
              <a:t>lolana</a:t>
            </a:r>
            <a:r>
              <a:rPr lang="en-US" i="1" dirty="0" smtClean="0"/>
              <a:t>	</a:t>
            </a:r>
            <a:r>
              <a:rPr lang="en-US" i="1" dirty="0" err="1" smtClean="0"/>
              <a:t>pandana</a:t>
            </a:r>
            <a:r>
              <a:rPr lang="en-US" i="1" dirty="0" smtClean="0"/>
              <a:t>	</a:t>
            </a:r>
          </a:p>
          <a:p>
            <a:pPr>
              <a:buNone/>
            </a:pPr>
            <a:r>
              <a:rPr lang="en-US" i="1" dirty="0" err="1" smtClean="0"/>
              <a:t>momana</a:t>
            </a:r>
            <a:r>
              <a:rPr lang="en-US" i="1" dirty="0" smtClean="0"/>
              <a:t>	</a:t>
            </a:r>
            <a:r>
              <a:rPr lang="en-US" i="1" dirty="0" err="1" smtClean="0"/>
              <a:t>randana</a:t>
            </a:r>
            <a:endParaRPr lang="en-US" i="1" dirty="0" smtClean="0"/>
          </a:p>
          <a:p>
            <a:pPr>
              <a:buNone/>
            </a:pPr>
            <a:r>
              <a:rPr lang="en-US" i="1" dirty="0" err="1" smtClean="0"/>
              <a:t>nonana</a:t>
            </a:r>
            <a:r>
              <a:rPr lang="en-US" i="1" dirty="0" smtClean="0"/>
              <a:t>	</a:t>
            </a:r>
            <a:r>
              <a:rPr lang="en-US" i="1" dirty="0" err="1" smtClean="0"/>
              <a:t>sandana</a:t>
            </a:r>
            <a:endParaRPr lang="en-US" i="1" dirty="0" smtClean="0"/>
          </a:p>
          <a:p>
            <a:pPr>
              <a:buNone/>
            </a:pPr>
            <a:r>
              <a:rPr lang="en-US" i="1" dirty="0" err="1" smtClean="0"/>
              <a:t>popana</a:t>
            </a:r>
            <a:r>
              <a:rPr lang="en-US" i="1" dirty="0" smtClean="0"/>
              <a:t>	</a:t>
            </a:r>
            <a:r>
              <a:rPr lang="en-US" i="1" dirty="0" err="1" smtClean="0"/>
              <a:t>tandana</a:t>
            </a:r>
            <a:endParaRPr lang="en-US" i="1" dirty="0" smtClean="0"/>
          </a:p>
          <a:p>
            <a:pPr>
              <a:buNone/>
            </a:pPr>
            <a:r>
              <a:rPr lang="en-US" i="1" dirty="0" err="1" smtClean="0"/>
              <a:t>rorana</a:t>
            </a:r>
            <a:r>
              <a:rPr lang="en-US" i="1" dirty="0" smtClean="0"/>
              <a:t>	</a:t>
            </a:r>
            <a:r>
              <a:rPr lang="en-US" i="1" dirty="0" err="1" smtClean="0"/>
              <a:t>vandana</a:t>
            </a:r>
            <a:endParaRPr lang="en-US" i="1" dirty="0" smtClean="0"/>
          </a:p>
          <a:p>
            <a:pPr>
              <a:buNone/>
            </a:pPr>
            <a:r>
              <a:rPr lang="en-US" i="1" dirty="0" err="1" smtClean="0"/>
              <a:t>sosana</a:t>
            </a:r>
            <a:r>
              <a:rPr lang="en-US" i="1" dirty="0" smtClean="0"/>
              <a:t>	</a:t>
            </a:r>
            <a:r>
              <a:rPr lang="en-US" i="1" dirty="0" err="1" smtClean="0"/>
              <a:t>wandana</a:t>
            </a:r>
            <a:endParaRPr lang="en-US" i="1" dirty="0" smtClean="0"/>
          </a:p>
          <a:p>
            <a:pPr>
              <a:buNone/>
            </a:pPr>
            <a:r>
              <a:rPr lang="en-US" i="1" dirty="0" err="1" smtClean="0"/>
              <a:t>totana</a:t>
            </a:r>
            <a:endParaRPr lang="en-US" i="1" dirty="0" smtClean="0"/>
          </a:p>
          <a:p>
            <a:pPr>
              <a:buNone/>
            </a:pPr>
            <a:r>
              <a:rPr lang="en-US" i="1" dirty="0" err="1" smtClean="0"/>
              <a:t>vovana</a:t>
            </a:r>
            <a:endParaRPr lang="en-US" i="1" dirty="0" smtClean="0"/>
          </a:p>
          <a:p>
            <a:pPr>
              <a:buNone/>
            </a:pPr>
            <a:r>
              <a:rPr lang="en-US" i="1" dirty="0" err="1" smtClean="0"/>
              <a:t>zozana</a:t>
            </a:r>
            <a:endParaRPr lang="en-US" dirty="0" smtClean="0"/>
          </a:p>
        </p:txBody>
      </p:sp>
      <p:pic>
        <p:nvPicPr>
          <p:cNvPr id="1026" name="Picture 2" descr="C:\Users\brownjw\AppData\Local\Microsoft\Windows\Temporary Internet Files\Content.Outlook\PTJRXQBH\code.jpg"/>
          <p:cNvPicPr>
            <a:picLocks noChangeAspect="1" noChangeArrowheads="1"/>
          </p:cNvPicPr>
          <p:nvPr/>
        </p:nvPicPr>
        <p:blipFill>
          <a:blip r:embed="rId3" cstate="print"/>
          <a:srcRect/>
          <a:stretch>
            <a:fillRect/>
          </a:stretch>
        </p:blipFill>
        <p:spPr bwMode="auto">
          <a:xfrm>
            <a:off x="5638800" y="2209800"/>
            <a:ext cx="3178098" cy="43434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381000" y="304800"/>
            <a:ext cx="8229600" cy="1143000"/>
          </a:xfrm>
        </p:spPr>
        <p:txBody>
          <a:bodyPr>
            <a:normAutofit/>
          </a:bodyPr>
          <a:lstStyle/>
          <a:p>
            <a:r>
              <a:rPr lang="en-US" sz="4000" dirty="0" smtClean="0"/>
              <a:t>How are species named?</a:t>
            </a:r>
            <a:endParaRPr lang="en-US" sz="4000" dirty="0"/>
          </a:p>
        </p:txBody>
      </p:sp>
      <p:sp>
        <p:nvSpPr>
          <p:cNvPr id="4" name="Content Placeholder 2"/>
          <p:cNvSpPr>
            <a:spLocks noGrp="1"/>
          </p:cNvSpPr>
          <p:nvPr>
            <p:ph idx="1"/>
          </p:nvPr>
        </p:nvSpPr>
        <p:spPr>
          <a:xfrm>
            <a:off x="457200" y="1752600"/>
            <a:ext cx="5257800" cy="4648200"/>
          </a:xfrm>
        </p:spPr>
        <p:txBody>
          <a:bodyPr>
            <a:normAutofit fontScale="62500" lnSpcReduction="20000"/>
          </a:bodyPr>
          <a:lstStyle/>
          <a:p>
            <a:pPr>
              <a:buNone/>
            </a:pPr>
            <a:r>
              <a:rPr lang="en-US" dirty="0" smtClean="0"/>
              <a:t>William </a:t>
            </a:r>
            <a:r>
              <a:rPr lang="en-US" dirty="0" err="1" smtClean="0"/>
              <a:t>Kearfott</a:t>
            </a:r>
            <a:r>
              <a:rPr lang="en-US" dirty="0" smtClean="0"/>
              <a:t> species names:</a:t>
            </a:r>
          </a:p>
          <a:p>
            <a:pPr>
              <a:buNone/>
            </a:pPr>
            <a:endParaRPr lang="en-US" dirty="0" smtClean="0"/>
          </a:p>
          <a:p>
            <a:pPr>
              <a:buNone/>
            </a:pPr>
            <a:r>
              <a:rPr lang="en-US" i="1" dirty="0" err="1" smtClean="0"/>
              <a:t>bobana</a:t>
            </a:r>
            <a:r>
              <a:rPr lang="en-US" i="1" dirty="0" smtClean="0"/>
              <a:t>	</a:t>
            </a:r>
            <a:r>
              <a:rPr lang="en-US" i="1" dirty="0" err="1" smtClean="0"/>
              <a:t>dandana</a:t>
            </a:r>
            <a:r>
              <a:rPr lang="en-US" i="1" dirty="0" smtClean="0"/>
              <a:t>	</a:t>
            </a:r>
            <a:r>
              <a:rPr lang="en-US" i="1" dirty="0" err="1" smtClean="0"/>
              <a:t>baracana</a:t>
            </a:r>
            <a:endParaRPr lang="en-US" i="1" dirty="0" smtClean="0"/>
          </a:p>
          <a:p>
            <a:pPr>
              <a:buNone/>
            </a:pPr>
            <a:r>
              <a:rPr lang="en-US" i="1" dirty="0" err="1" smtClean="0"/>
              <a:t>cocana</a:t>
            </a:r>
            <a:r>
              <a:rPr lang="en-US" i="1" dirty="0" smtClean="0"/>
              <a:t>	</a:t>
            </a:r>
            <a:r>
              <a:rPr lang="en-US" i="1" dirty="0" err="1" smtClean="0"/>
              <a:t>fandana</a:t>
            </a:r>
            <a:r>
              <a:rPr lang="en-US" i="1" dirty="0" smtClean="0"/>
              <a:t>	</a:t>
            </a:r>
            <a:r>
              <a:rPr lang="en-US" i="1" dirty="0" err="1" smtClean="0"/>
              <a:t>caracana</a:t>
            </a:r>
            <a:endParaRPr lang="en-US" i="1" dirty="0" smtClean="0"/>
          </a:p>
          <a:p>
            <a:pPr>
              <a:buNone/>
            </a:pPr>
            <a:r>
              <a:rPr lang="en-US" i="1" dirty="0" err="1" smtClean="0"/>
              <a:t>dodana</a:t>
            </a:r>
            <a:r>
              <a:rPr lang="en-US" i="1" dirty="0" smtClean="0"/>
              <a:t>	</a:t>
            </a:r>
            <a:r>
              <a:rPr lang="en-US" i="1" dirty="0" err="1" smtClean="0"/>
              <a:t>gandana</a:t>
            </a:r>
            <a:r>
              <a:rPr lang="en-US" i="1" dirty="0" smtClean="0"/>
              <a:t>	</a:t>
            </a:r>
            <a:r>
              <a:rPr lang="en-US" i="1" dirty="0" err="1" smtClean="0"/>
              <a:t>daracana</a:t>
            </a:r>
            <a:endParaRPr lang="en-US" i="1" dirty="0" smtClean="0"/>
          </a:p>
          <a:p>
            <a:pPr>
              <a:buNone/>
            </a:pPr>
            <a:r>
              <a:rPr lang="en-US" i="1" dirty="0" err="1" smtClean="0"/>
              <a:t>fofana</a:t>
            </a:r>
            <a:r>
              <a:rPr lang="en-US" i="1" dirty="0" smtClean="0"/>
              <a:t>	</a:t>
            </a:r>
            <a:r>
              <a:rPr lang="en-US" i="1" dirty="0" err="1" smtClean="0"/>
              <a:t>handana</a:t>
            </a:r>
            <a:r>
              <a:rPr lang="en-US" i="1" dirty="0" smtClean="0"/>
              <a:t>	</a:t>
            </a:r>
            <a:r>
              <a:rPr lang="en-US" i="1" dirty="0" err="1" smtClean="0"/>
              <a:t>faracana</a:t>
            </a:r>
            <a:endParaRPr lang="en-US" i="1" dirty="0" smtClean="0"/>
          </a:p>
          <a:p>
            <a:pPr>
              <a:buNone/>
            </a:pPr>
            <a:r>
              <a:rPr lang="en-US" i="1" dirty="0" err="1" smtClean="0"/>
              <a:t>gogana</a:t>
            </a:r>
            <a:r>
              <a:rPr lang="en-US" i="1" dirty="0" smtClean="0"/>
              <a:t>	</a:t>
            </a:r>
            <a:r>
              <a:rPr lang="en-US" i="1" dirty="0" err="1" smtClean="0"/>
              <a:t>kandana</a:t>
            </a:r>
            <a:r>
              <a:rPr lang="en-US" i="1" dirty="0" smtClean="0"/>
              <a:t>	</a:t>
            </a:r>
            <a:r>
              <a:rPr lang="en-US" i="1" dirty="0" err="1" smtClean="0"/>
              <a:t>haracana</a:t>
            </a:r>
            <a:endParaRPr lang="en-US" i="1" dirty="0" smtClean="0"/>
          </a:p>
          <a:p>
            <a:pPr>
              <a:buNone/>
            </a:pPr>
            <a:r>
              <a:rPr lang="en-US" i="1" dirty="0" err="1" smtClean="0"/>
              <a:t>hohana</a:t>
            </a:r>
            <a:r>
              <a:rPr lang="en-US" i="1" dirty="0" smtClean="0"/>
              <a:t>	</a:t>
            </a:r>
            <a:r>
              <a:rPr lang="en-US" i="1" dirty="0" err="1" smtClean="0"/>
              <a:t>mandana</a:t>
            </a:r>
            <a:r>
              <a:rPr lang="en-US" i="1" dirty="0" smtClean="0"/>
              <a:t>	</a:t>
            </a:r>
            <a:r>
              <a:rPr lang="en-US" i="1" dirty="0" err="1" smtClean="0"/>
              <a:t>maracana</a:t>
            </a:r>
            <a:endParaRPr lang="en-US" i="1" dirty="0" smtClean="0"/>
          </a:p>
          <a:p>
            <a:pPr>
              <a:buNone/>
            </a:pPr>
            <a:r>
              <a:rPr lang="en-US" i="1" dirty="0" err="1" smtClean="0"/>
              <a:t>kokana</a:t>
            </a:r>
            <a:r>
              <a:rPr lang="en-US" i="1" dirty="0" smtClean="0"/>
              <a:t>	</a:t>
            </a:r>
            <a:r>
              <a:rPr lang="en-US" i="1" dirty="0" err="1" smtClean="0"/>
              <a:t>nandana</a:t>
            </a:r>
            <a:r>
              <a:rPr lang="en-US" i="1" dirty="0" smtClean="0"/>
              <a:t>	</a:t>
            </a:r>
            <a:r>
              <a:rPr lang="en-US" i="1" dirty="0" err="1" smtClean="0"/>
              <a:t>naracana</a:t>
            </a:r>
            <a:endParaRPr lang="en-US" i="1" dirty="0" smtClean="0"/>
          </a:p>
          <a:p>
            <a:pPr>
              <a:buNone/>
            </a:pPr>
            <a:r>
              <a:rPr lang="en-US" i="1" dirty="0" err="1" smtClean="0"/>
              <a:t>lolana</a:t>
            </a:r>
            <a:r>
              <a:rPr lang="en-US" i="1" dirty="0" smtClean="0"/>
              <a:t>	</a:t>
            </a:r>
            <a:r>
              <a:rPr lang="en-US" i="1" dirty="0" err="1" smtClean="0"/>
              <a:t>pandana</a:t>
            </a:r>
            <a:r>
              <a:rPr lang="en-US" i="1" dirty="0" smtClean="0"/>
              <a:t>	</a:t>
            </a:r>
            <a:r>
              <a:rPr lang="en-US" i="1" dirty="0" err="1" smtClean="0"/>
              <a:t>yaracana</a:t>
            </a:r>
            <a:endParaRPr lang="en-US" i="1" dirty="0" smtClean="0"/>
          </a:p>
          <a:p>
            <a:pPr>
              <a:buNone/>
            </a:pPr>
            <a:r>
              <a:rPr lang="en-US" i="1" dirty="0" err="1" smtClean="0"/>
              <a:t>momana</a:t>
            </a:r>
            <a:r>
              <a:rPr lang="en-US" i="1" dirty="0" smtClean="0"/>
              <a:t>	</a:t>
            </a:r>
            <a:r>
              <a:rPr lang="en-US" i="1" dirty="0" err="1" smtClean="0"/>
              <a:t>randana</a:t>
            </a:r>
            <a:endParaRPr lang="en-US" i="1" dirty="0" smtClean="0"/>
          </a:p>
          <a:p>
            <a:pPr>
              <a:buNone/>
            </a:pPr>
            <a:r>
              <a:rPr lang="en-US" i="1" dirty="0" err="1" smtClean="0"/>
              <a:t>nonana</a:t>
            </a:r>
            <a:r>
              <a:rPr lang="en-US" i="1" dirty="0" smtClean="0"/>
              <a:t>	</a:t>
            </a:r>
            <a:r>
              <a:rPr lang="en-US" i="1" dirty="0" err="1" smtClean="0"/>
              <a:t>sandana</a:t>
            </a:r>
            <a:endParaRPr lang="en-US" i="1" dirty="0" smtClean="0"/>
          </a:p>
          <a:p>
            <a:pPr>
              <a:buNone/>
            </a:pPr>
            <a:r>
              <a:rPr lang="en-US" i="1" dirty="0" err="1" smtClean="0"/>
              <a:t>popana</a:t>
            </a:r>
            <a:r>
              <a:rPr lang="en-US" i="1" dirty="0" smtClean="0"/>
              <a:t>	</a:t>
            </a:r>
            <a:r>
              <a:rPr lang="en-US" i="1" dirty="0" err="1" smtClean="0"/>
              <a:t>tandana</a:t>
            </a:r>
            <a:endParaRPr lang="en-US" i="1" dirty="0" smtClean="0"/>
          </a:p>
          <a:p>
            <a:pPr>
              <a:buNone/>
            </a:pPr>
            <a:r>
              <a:rPr lang="en-US" i="1" dirty="0" err="1" smtClean="0"/>
              <a:t>rorana</a:t>
            </a:r>
            <a:r>
              <a:rPr lang="en-US" i="1" dirty="0" smtClean="0"/>
              <a:t>	</a:t>
            </a:r>
            <a:r>
              <a:rPr lang="en-US" i="1" dirty="0" err="1" smtClean="0"/>
              <a:t>vandana</a:t>
            </a:r>
            <a:endParaRPr lang="en-US" i="1" dirty="0" smtClean="0"/>
          </a:p>
          <a:p>
            <a:pPr>
              <a:buNone/>
            </a:pPr>
            <a:r>
              <a:rPr lang="en-US" i="1" dirty="0" err="1" smtClean="0"/>
              <a:t>sosana</a:t>
            </a:r>
            <a:r>
              <a:rPr lang="en-US" i="1" dirty="0" smtClean="0"/>
              <a:t>	</a:t>
            </a:r>
            <a:r>
              <a:rPr lang="en-US" i="1" dirty="0" err="1" smtClean="0"/>
              <a:t>wandana</a:t>
            </a:r>
            <a:endParaRPr lang="en-US" i="1" dirty="0" smtClean="0"/>
          </a:p>
          <a:p>
            <a:pPr>
              <a:buNone/>
            </a:pPr>
            <a:r>
              <a:rPr lang="en-US" i="1" dirty="0" err="1" smtClean="0"/>
              <a:t>totana</a:t>
            </a:r>
            <a:endParaRPr lang="en-US" i="1" dirty="0" smtClean="0"/>
          </a:p>
          <a:p>
            <a:pPr>
              <a:buNone/>
            </a:pPr>
            <a:r>
              <a:rPr lang="en-US" i="1" dirty="0" err="1" smtClean="0"/>
              <a:t>vovana</a:t>
            </a:r>
            <a:endParaRPr lang="en-US" i="1" dirty="0" smtClean="0"/>
          </a:p>
          <a:p>
            <a:pPr>
              <a:buNone/>
            </a:pPr>
            <a:r>
              <a:rPr lang="en-US" i="1" dirty="0" err="1" smtClean="0"/>
              <a:t>zozana</a:t>
            </a:r>
            <a:endParaRPr lang="en-US" dirty="0" smtClean="0"/>
          </a:p>
        </p:txBody>
      </p:sp>
      <p:pic>
        <p:nvPicPr>
          <p:cNvPr id="1026" name="Picture 2" descr="C:\Users\brownjw\AppData\Local\Microsoft\Windows\Temporary Internet Files\Content.Outlook\PTJRXQBH\code.jpg"/>
          <p:cNvPicPr>
            <a:picLocks noChangeAspect="1" noChangeArrowheads="1"/>
          </p:cNvPicPr>
          <p:nvPr/>
        </p:nvPicPr>
        <p:blipFill>
          <a:blip r:embed="rId3" cstate="print"/>
          <a:srcRect/>
          <a:stretch>
            <a:fillRect/>
          </a:stretch>
        </p:blipFill>
        <p:spPr bwMode="auto">
          <a:xfrm>
            <a:off x="5638800" y="2209800"/>
            <a:ext cx="3178098" cy="43434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381000" y="304800"/>
            <a:ext cx="8229600" cy="1143000"/>
          </a:xfrm>
        </p:spPr>
        <p:txBody>
          <a:bodyPr>
            <a:normAutofit/>
          </a:bodyPr>
          <a:lstStyle/>
          <a:p>
            <a:r>
              <a:rPr lang="en-US" sz="4000" dirty="0" smtClean="0"/>
              <a:t>How are species named?</a:t>
            </a:r>
            <a:endParaRPr lang="en-US" sz="4000" dirty="0"/>
          </a:p>
        </p:txBody>
      </p:sp>
      <p:sp>
        <p:nvSpPr>
          <p:cNvPr id="4" name="Content Placeholder 2"/>
          <p:cNvSpPr>
            <a:spLocks noGrp="1"/>
          </p:cNvSpPr>
          <p:nvPr>
            <p:ph idx="1"/>
          </p:nvPr>
        </p:nvSpPr>
        <p:spPr>
          <a:xfrm>
            <a:off x="457200" y="1752600"/>
            <a:ext cx="5257800" cy="4648200"/>
          </a:xfrm>
        </p:spPr>
        <p:txBody>
          <a:bodyPr>
            <a:normAutofit/>
          </a:bodyPr>
          <a:lstStyle/>
          <a:p>
            <a:pPr>
              <a:buNone/>
            </a:pPr>
            <a:r>
              <a:rPr lang="en-US" dirty="0" smtClean="0"/>
              <a:t>Edward </a:t>
            </a:r>
            <a:r>
              <a:rPr lang="en-US" dirty="0" err="1" smtClean="0"/>
              <a:t>Meyrick’s</a:t>
            </a:r>
            <a:r>
              <a:rPr lang="en-US" dirty="0" smtClean="0"/>
              <a:t> response:</a:t>
            </a:r>
          </a:p>
          <a:p>
            <a:pPr>
              <a:buNone/>
            </a:pPr>
            <a:r>
              <a:rPr lang="en-US" dirty="0" smtClean="0"/>
              <a:t>“On some impossible scientific names in Micro-</a:t>
            </a:r>
            <a:r>
              <a:rPr lang="en-US" dirty="0" err="1" smtClean="0"/>
              <a:t>lepidoptera</a:t>
            </a:r>
            <a:r>
              <a:rPr lang="en-US" dirty="0" smtClean="0"/>
              <a:t>.”</a:t>
            </a:r>
          </a:p>
          <a:p>
            <a:pPr>
              <a:buNone/>
            </a:pPr>
            <a:endParaRPr lang="en-US" dirty="0" smtClean="0"/>
          </a:p>
          <a:p>
            <a:pPr>
              <a:buNone/>
            </a:pPr>
            <a:r>
              <a:rPr lang="en-US" dirty="0" smtClean="0"/>
              <a:t>“…openly and obviously based on a barbarous and unmeaning gibberish.”</a:t>
            </a:r>
          </a:p>
          <a:p>
            <a:pPr>
              <a:buNone/>
            </a:pPr>
            <a:endParaRPr lang="en-US" dirty="0" smtClean="0"/>
          </a:p>
        </p:txBody>
      </p:sp>
      <p:pic>
        <p:nvPicPr>
          <p:cNvPr id="1026" name="Picture 2" descr="C:\Users\brownjw\AppData\Local\Microsoft\Windows\Temporary Internet Files\Content.Outlook\PTJRXQBH\code.jpg"/>
          <p:cNvPicPr>
            <a:picLocks noChangeAspect="1" noChangeArrowheads="1"/>
          </p:cNvPicPr>
          <p:nvPr/>
        </p:nvPicPr>
        <p:blipFill>
          <a:blip r:embed="rId3" cstate="print"/>
          <a:srcRect/>
          <a:stretch>
            <a:fillRect/>
          </a:stretch>
        </p:blipFill>
        <p:spPr bwMode="auto">
          <a:xfrm>
            <a:off x="5638800" y="2209800"/>
            <a:ext cx="3178098" cy="434340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381000" y="304800"/>
            <a:ext cx="8229600" cy="1143000"/>
          </a:xfrm>
        </p:spPr>
        <p:txBody>
          <a:bodyPr>
            <a:normAutofit/>
          </a:bodyPr>
          <a:lstStyle/>
          <a:p>
            <a:r>
              <a:rPr lang="en-US" sz="4000" dirty="0" smtClean="0"/>
              <a:t>How are species named?</a:t>
            </a:r>
            <a:endParaRPr lang="en-US" sz="4000" dirty="0"/>
          </a:p>
        </p:txBody>
      </p:sp>
      <p:sp>
        <p:nvSpPr>
          <p:cNvPr id="4" name="Content Placeholder 2"/>
          <p:cNvSpPr>
            <a:spLocks noGrp="1"/>
          </p:cNvSpPr>
          <p:nvPr>
            <p:ph idx="1"/>
          </p:nvPr>
        </p:nvSpPr>
        <p:spPr>
          <a:xfrm>
            <a:off x="457200" y="1752600"/>
            <a:ext cx="5257800" cy="4389120"/>
          </a:xfrm>
        </p:spPr>
        <p:txBody>
          <a:bodyPr>
            <a:normAutofit fontScale="85000" lnSpcReduction="20000"/>
          </a:bodyPr>
          <a:lstStyle/>
          <a:p>
            <a:pPr>
              <a:buNone/>
            </a:pPr>
            <a:r>
              <a:rPr lang="en-US" dirty="0" smtClean="0"/>
              <a:t>Some interesting names:</a:t>
            </a:r>
          </a:p>
          <a:p>
            <a:pPr>
              <a:buNone/>
            </a:pPr>
            <a:endParaRPr lang="en-US" dirty="0" smtClean="0"/>
          </a:p>
          <a:p>
            <a:pPr>
              <a:buNone/>
            </a:pPr>
            <a:r>
              <a:rPr lang="en-US" i="1" dirty="0" err="1" smtClean="0"/>
              <a:t>Abra</a:t>
            </a:r>
            <a:r>
              <a:rPr lang="en-US" i="1" dirty="0" smtClean="0"/>
              <a:t> </a:t>
            </a:r>
            <a:r>
              <a:rPr lang="en-US" i="1" dirty="0" err="1" smtClean="0"/>
              <a:t>cadabra</a:t>
            </a:r>
            <a:r>
              <a:rPr lang="en-US" i="1" dirty="0" smtClean="0"/>
              <a:t> </a:t>
            </a:r>
            <a:r>
              <a:rPr lang="en-US" dirty="0" smtClean="0"/>
              <a:t>– a fossil mollusk</a:t>
            </a:r>
          </a:p>
          <a:p>
            <a:pPr>
              <a:buNone/>
            </a:pPr>
            <a:r>
              <a:rPr lang="en-US" i="1" dirty="0" smtClean="0"/>
              <a:t>Agra </a:t>
            </a:r>
            <a:r>
              <a:rPr lang="en-US" i="1" dirty="0" err="1" smtClean="0"/>
              <a:t>vation</a:t>
            </a:r>
            <a:r>
              <a:rPr lang="en-US" i="1" dirty="0" smtClean="0"/>
              <a:t> </a:t>
            </a:r>
            <a:r>
              <a:rPr lang="en-US" dirty="0" smtClean="0"/>
              <a:t>– </a:t>
            </a:r>
            <a:r>
              <a:rPr lang="en-US" dirty="0" err="1" smtClean="0"/>
              <a:t>carabid</a:t>
            </a:r>
            <a:r>
              <a:rPr lang="en-US" dirty="0" smtClean="0"/>
              <a:t> beetle</a:t>
            </a:r>
          </a:p>
          <a:p>
            <a:pPr>
              <a:buNone/>
            </a:pPr>
            <a:r>
              <a:rPr lang="en-US" i="1" dirty="0" smtClean="0"/>
              <a:t>Agra culture </a:t>
            </a:r>
            <a:r>
              <a:rPr lang="en-US" dirty="0" smtClean="0"/>
              <a:t>– </a:t>
            </a:r>
            <a:r>
              <a:rPr lang="en-US" dirty="0" err="1" smtClean="0"/>
              <a:t>carabid</a:t>
            </a:r>
            <a:r>
              <a:rPr lang="en-US" dirty="0" smtClean="0"/>
              <a:t> beetle</a:t>
            </a:r>
          </a:p>
          <a:p>
            <a:pPr>
              <a:buNone/>
            </a:pPr>
            <a:r>
              <a:rPr lang="en-US" i="1" dirty="0" smtClean="0"/>
              <a:t>Ah ha </a:t>
            </a:r>
            <a:r>
              <a:rPr lang="en-US" dirty="0" smtClean="0"/>
              <a:t>– an Australian wasp</a:t>
            </a:r>
          </a:p>
          <a:p>
            <a:pPr>
              <a:buNone/>
            </a:pPr>
            <a:r>
              <a:rPr lang="en-US" i="1" dirty="0" err="1" smtClean="0"/>
              <a:t>Castnia</a:t>
            </a:r>
            <a:r>
              <a:rPr lang="en-US" i="1" dirty="0" smtClean="0"/>
              <a:t> </a:t>
            </a:r>
            <a:r>
              <a:rPr lang="en-US" i="1" dirty="0" err="1" smtClean="0"/>
              <a:t>inca</a:t>
            </a:r>
            <a:r>
              <a:rPr lang="en-US" i="1" dirty="0" smtClean="0"/>
              <a:t> </a:t>
            </a:r>
            <a:r>
              <a:rPr lang="en-US" i="1" dirty="0" err="1" smtClean="0"/>
              <a:t>dincadu</a:t>
            </a:r>
            <a:r>
              <a:rPr lang="en-US" i="1" dirty="0" smtClean="0"/>
              <a:t> </a:t>
            </a:r>
            <a:r>
              <a:rPr lang="en-US" dirty="0" smtClean="0"/>
              <a:t>– a </a:t>
            </a:r>
            <a:r>
              <a:rPr lang="en-US" dirty="0" err="1" smtClean="0"/>
              <a:t>castniid</a:t>
            </a:r>
            <a:endParaRPr lang="en-US" dirty="0" smtClean="0"/>
          </a:p>
          <a:p>
            <a:pPr>
              <a:buNone/>
            </a:pPr>
            <a:r>
              <a:rPr lang="en-US" i="1" dirty="0" err="1" smtClean="0"/>
              <a:t>Cephise</a:t>
            </a:r>
            <a:r>
              <a:rPr lang="en-US" i="1" dirty="0" smtClean="0"/>
              <a:t> </a:t>
            </a:r>
            <a:r>
              <a:rPr lang="en-US" i="1" dirty="0" err="1" smtClean="0"/>
              <a:t>nuspecez</a:t>
            </a:r>
            <a:r>
              <a:rPr lang="en-US" i="1" dirty="0" smtClean="0"/>
              <a:t> </a:t>
            </a:r>
            <a:r>
              <a:rPr lang="en-US" dirty="0" smtClean="0"/>
              <a:t>– a skipper</a:t>
            </a:r>
          </a:p>
          <a:p>
            <a:pPr>
              <a:buNone/>
            </a:pPr>
            <a:r>
              <a:rPr lang="en-US" i="1" dirty="0" err="1" smtClean="0"/>
              <a:t>Eubetia</a:t>
            </a:r>
            <a:r>
              <a:rPr lang="en-US" i="1" dirty="0" smtClean="0"/>
              <a:t> </a:t>
            </a:r>
            <a:r>
              <a:rPr lang="en-US" i="1" dirty="0" err="1" smtClean="0"/>
              <a:t>bigaulae</a:t>
            </a:r>
            <a:r>
              <a:rPr lang="en-US" i="1" dirty="0" smtClean="0"/>
              <a:t> </a:t>
            </a:r>
            <a:r>
              <a:rPr lang="en-US" dirty="0" smtClean="0"/>
              <a:t>– a </a:t>
            </a:r>
            <a:r>
              <a:rPr lang="en-US" dirty="0" err="1" smtClean="0"/>
              <a:t>tortricid</a:t>
            </a:r>
            <a:r>
              <a:rPr lang="en-US" dirty="0" smtClean="0"/>
              <a:t> moth</a:t>
            </a:r>
          </a:p>
          <a:p>
            <a:pPr>
              <a:buNone/>
            </a:pPr>
            <a:r>
              <a:rPr lang="en-US" i="1" dirty="0" err="1" smtClean="0"/>
              <a:t>Pieza</a:t>
            </a:r>
            <a:r>
              <a:rPr lang="en-US" i="1" dirty="0" smtClean="0"/>
              <a:t> </a:t>
            </a:r>
            <a:r>
              <a:rPr lang="en-US" i="1" dirty="0" err="1" smtClean="0"/>
              <a:t>kake</a:t>
            </a:r>
            <a:r>
              <a:rPr lang="en-US" i="1" dirty="0" smtClean="0"/>
              <a:t> </a:t>
            </a:r>
            <a:r>
              <a:rPr lang="en-US" dirty="0" smtClean="0"/>
              <a:t>–fly</a:t>
            </a:r>
          </a:p>
          <a:p>
            <a:pPr>
              <a:buNone/>
            </a:pPr>
            <a:r>
              <a:rPr lang="en-US" i="1" dirty="0" err="1" smtClean="0"/>
              <a:t>Pieza</a:t>
            </a:r>
            <a:r>
              <a:rPr lang="en-US" i="1" dirty="0" smtClean="0"/>
              <a:t> pi </a:t>
            </a:r>
            <a:r>
              <a:rPr lang="en-US" dirty="0" smtClean="0"/>
              <a:t>- fly</a:t>
            </a:r>
          </a:p>
          <a:p>
            <a:pPr>
              <a:buNone/>
            </a:pPr>
            <a:r>
              <a:rPr lang="en-US" i="1" dirty="0" err="1" smtClean="0"/>
              <a:t>Piera</a:t>
            </a:r>
            <a:r>
              <a:rPr lang="en-US" i="1" dirty="0" smtClean="0"/>
              <a:t> rhea </a:t>
            </a:r>
            <a:r>
              <a:rPr lang="en-US" dirty="0" smtClean="0"/>
              <a:t>- fly</a:t>
            </a:r>
          </a:p>
          <a:p>
            <a:pPr>
              <a:buNone/>
            </a:pPr>
            <a:endParaRPr lang="en-US" dirty="0" smtClean="0"/>
          </a:p>
          <a:p>
            <a:pPr>
              <a:buNone/>
            </a:pPr>
            <a:endParaRPr lang="en-US" dirty="0" smtClean="0"/>
          </a:p>
        </p:txBody>
      </p:sp>
      <p:pic>
        <p:nvPicPr>
          <p:cNvPr id="1026" name="Picture 2" descr="C:\Users\brownjw\AppData\Local\Microsoft\Windows\Temporary Internet Files\Content.Outlook\PTJRXQBH\code.jpg"/>
          <p:cNvPicPr>
            <a:picLocks noChangeAspect="1" noChangeArrowheads="1"/>
          </p:cNvPicPr>
          <p:nvPr/>
        </p:nvPicPr>
        <p:blipFill>
          <a:blip r:embed="rId3" cstate="print"/>
          <a:srcRect/>
          <a:stretch>
            <a:fillRect/>
          </a:stretch>
        </p:blipFill>
        <p:spPr bwMode="auto">
          <a:xfrm>
            <a:off x="5638800" y="2209800"/>
            <a:ext cx="3178098" cy="434340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381000" y="304800"/>
            <a:ext cx="8229600" cy="1143000"/>
          </a:xfrm>
        </p:spPr>
        <p:txBody>
          <a:bodyPr>
            <a:normAutofit/>
          </a:bodyPr>
          <a:lstStyle/>
          <a:p>
            <a:r>
              <a:rPr lang="en-US" sz="4000" dirty="0" smtClean="0"/>
              <a:t>How are species named?</a:t>
            </a:r>
            <a:endParaRPr lang="en-US" sz="4000" dirty="0"/>
          </a:p>
        </p:txBody>
      </p:sp>
      <p:sp>
        <p:nvSpPr>
          <p:cNvPr id="4" name="Content Placeholder 2"/>
          <p:cNvSpPr>
            <a:spLocks noGrp="1"/>
          </p:cNvSpPr>
          <p:nvPr>
            <p:ph idx="1"/>
          </p:nvPr>
        </p:nvSpPr>
        <p:spPr>
          <a:xfrm>
            <a:off x="457200" y="1752600"/>
            <a:ext cx="5257800" cy="4389120"/>
          </a:xfrm>
        </p:spPr>
        <p:txBody>
          <a:bodyPr>
            <a:normAutofit fontScale="92500" lnSpcReduction="10000"/>
          </a:bodyPr>
          <a:lstStyle/>
          <a:p>
            <a:pPr>
              <a:buNone/>
            </a:pPr>
            <a:r>
              <a:rPr lang="en-US" dirty="0" smtClean="0"/>
              <a:t>Some interesting generic names:</a:t>
            </a:r>
          </a:p>
          <a:p>
            <a:pPr>
              <a:buNone/>
            </a:pPr>
            <a:endParaRPr lang="en-US" dirty="0" smtClean="0"/>
          </a:p>
          <a:p>
            <a:pPr>
              <a:buNone/>
            </a:pPr>
            <a:r>
              <a:rPr lang="en-US" i="1" dirty="0" err="1" smtClean="0"/>
              <a:t>Phrygonidia</a:t>
            </a:r>
            <a:r>
              <a:rPr lang="en-US" i="1" dirty="0" smtClean="0"/>
              <a:t> </a:t>
            </a:r>
            <a:r>
              <a:rPr lang="en-US" dirty="0" smtClean="0"/>
              <a:t>– oak moth</a:t>
            </a:r>
          </a:p>
          <a:p>
            <a:pPr>
              <a:buNone/>
            </a:pPr>
            <a:r>
              <a:rPr lang="en-US" i="1" dirty="0" err="1" smtClean="0"/>
              <a:t>Dyaria</a:t>
            </a:r>
            <a:r>
              <a:rPr lang="en-US" i="1" dirty="0" smtClean="0"/>
              <a:t> </a:t>
            </a:r>
            <a:r>
              <a:rPr lang="en-US" dirty="0" smtClean="0"/>
              <a:t>– </a:t>
            </a:r>
            <a:r>
              <a:rPr lang="en-US" dirty="0" err="1" smtClean="0"/>
              <a:t>pyralid</a:t>
            </a:r>
            <a:r>
              <a:rPr lang="en-US" dirty="0" smtClean="0"/>
              <a:t> moth</a:t>
            </a:r>
          </a:p>
          <a:p>
            <a:pPr>
              <a:buNone/>
            </a:pPr>
            <a:r>
              <a:rPr lang="en-US" i="1" dirty="0" smtClean="0"/>
              <a:t>Batman</a:t>
            </a:r>
            <a:r>
              <a:rPr lang="en-US" dirty="0" smtClean="0"/>
              <a:t> – a fish</a:t>
            </a:r>
          </a:p>
          <a:p>
            <a:pPr>
              <a:buNone/>
            </a:pPr>
            <a:r>
              <a:rPr lang="en-US" i="1" dirty="0" err="1" smtClean="0"/>
              <a:t>Jerapowellia</a:t>
            </a:r>
            <a:r>
              <a:rPr lang="en-US" i="1" dirty="0" smtClean="0"/>
              <a:t> </a:t>
            </a:r>
            <a:r>
              <a:rPr lang="en-US" dirty="0" smtClean="0"/>
              <a:t>– </a:t>
            </a:r>
            <a:r>
              <a:rPr lang="en-US" dirty="0" err="1" smtClean="0"/>
              <a:t>tortricid</a:t>
            </a:r>
            <a:r>
              <a:rPr lang="en-US" dirty="0" smtClean="0"/>
              <a:t> moth</a:t>
            </a:r>
          </a:p>
          <a:p>
            <a:pPr>
              <a:buNone/>
            </a:pPr>
            <a:r>
              <a:rPr lang="en-US" i="1" dirty="0" err="1" smtClean="0"/>
              <a:t>Doa</a:t>
            </a:r>
            <a:r>
              <a:rPr lang="en-US" i="1" dirty="0" smtClean="0"/>
              <a:t> </a:t>
            </a:r>
            <a:r>
              <a:rPr lang="en-US" dirty="0" smtClean="0"/>
              <a:t>– moth</a:t>
            </a:r>
          </a:p>
          <a:p>
            <a:pPr>
              <a:buNone/>
            </a:pPr>
            <a:r>
              <a:rPr lang="en-US" i="1" dirty="0" smtClean="0"/>
              <a:t>Oops</a:t>
            </a:r>
            <a:r>
              <a:rPr lang="en-US" dirty="0" smtClean="0"/>
              <a:t> – a beetle (x2)</a:t>
            </a:r>
          </a:p>
          <a:p>
            <a:pPr>
              <a:buNone/>
            </a:pPr>
            <a:r>
              <a:rPr lang="en-US" i="1" dirty="0" err="1" smtClean="0"/>
              <a:t>Polychisme</a:t>
            </a:r>
            <a:r>
              <a:rPr lang="en-US" dirty="0" smtClean="0"/>
              <a:t>, </a:t>
            </a:r>
            <a:r>
              <a:rPr lang="en-US" i="1" dirty="0" err="1" smtClean="0"/>
              <a:t>Dolichisme</a:t>
            </a:r>
            <a:r>
              <a:rPr lang="en-US" dirty="0" smtClean="0"/>
              <a:t>, </a:t>
            </a:r>
            <a:r>
              <a:rPr lang="en-US" i="1" dirty="0" err="1" smtClean="0"/>
              <a:t>Peggichisme</a:t>
            </a:r>
            <a:r>
              <a:rPr lang="en-US" dirty="0" smtClean="0"/>
              <a:t> – true bugs</a:t>
            </a:r>
          </a:p>
          <a:p>
            <a:pPr>
              <a:buNone/>
            </a:pPr>
            <a:r>
              <a:rPr lang="en-US" i="1" dirty="0" smtClean="0"/>
              <a:t>Sayonara</a:t>
            </a:r>
            <a:r>
              <a:rPr lang="en-US" dirty="0" smtClean="0"/>
              <a:t> – a fish</a:t>
            </a:r>
          </a:p>
        </p:txBody>
      </p:sp>
      <p:pic>
        <p:nvPicPr>
          <p:cNvPr id="1026" name="Picture 2" descr="C:\Users\brownjw\AppData\Local\Microsoft\Windows\Temporary Internet Files\Content.Outlook\PTJRXQBH\code.jpg"/>
          <p:cNvPicPr>
            <a:picLocks noChangeAspect="1" noChangeArrowheads="1"/>
          </p:cNvPicPr>
          <p:nvPr/>
        </p:nvPicPr>
        <p:blipFill>
          <a:blip r:embed="rId3" cstate="print"/>
          <a:srcRect/>
          <a:stretch>
            <a:fillRect/>
          </a:stretch>
        </p:blipFill>
        <p:spPr bwMode="auto">
          <a:xfrm>
            <a:off x="5638800" y="2209800"/>
            <a:ext cx="3178098" cy="43434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6" name="Picture 8" descr="http://www.thememorabiliaexperience.com/helmets/81helmets.jpg"/>
          <p:cNvPicPr>
            <a:picLocks noChangeAspect="1" noChangeArrowheads="1"/>
          </p:cNvPicPr>
          <p:nvPr/>
        </p:nvPicPr>
        <p:blipFill>
          <a:blip r:embed="rId3" cstate="print"/>
          <a:srcRect/>
          <a:stretch>
            <a:fillRect/>
          </a:stretch>
        </p:blipFill>
        <p:spPr bwMode="auto">
          <a:xfrm>
            <a:off x="1752600" y="4800600"/>
            <a:ext cx="2514600" cy="1885950"/>
          </a:xfrm>
          <a:prstGeom prst="rect">
            <a:avLst/>
          </a:prstGeom>
          <a:noFill/>
        </p:spPr>
      </p:pic>
      <p:pic>
        <p:nvPicPr>
          <p:cNvPr id="32772" name="Picture 4" descr="http://i-cdn.apartmenttherapy.com/uimages/ny/11-10-collections.jpg"/>
          <p:cNvPicPr>
            <a:picLocks noChangeAspect="1" noChangeArrowheads="1"/>
          </p:cNvPicPr>
          <p:nvPr/>
        </p:nvPicPr>
        <p:blipFill>
          <a:blip r:embed="rId4" cstate="print"/>
          <a:srcRect/>
          <a:stretch>
            <a:fillRect/>
          </a:stretch>
        </p:blipFill>
        <p:spPr bwMode="auto">
          <a:xfrm>
            <a:off x="381000" y="2514600"/>
            <a:ext cx="2657093" cy="2573443"/>
          </a:xfrm>
          <a:prstGeom prst="rect">
            <a:avLst/>
          </a:prstGeom>
          <a:noFill/>
        </p:spPr>
      </p:pic>
      <p:sp>
        <p:nvSpPr>
          <p:cNvPr id="12" name="Title 1"/>
          <p:cNvSpPr>
            <a:spLocks noGrp="1"/>
          </p:cNvSpPr>
          <p:nvPr>
            <p:ph type="title"/>
          </p:nvPr>
        </p:nvSpPr>
        <p:spPr>
          <a:xfrm>
            <a:off x="381000" y="304800"/>
            <a:ext cx="8229600" cy="1143000"/>
          </a:xfrm>
        </p:spPr>
        <p:txBody>
          <a:bodyPr>
            <a:normAutofit/>
          </a:bodyPr>
          <a:lstStyle/>
          <a:p>
            <a:r>
              <a:rPr lang="en-US" sz="4000" dirty="0" smtClean="0"/>
              <a:t>Why do people collect?</a:t>
            </a:r>
            <a:endParaRPr lang="en-US" sz="4000" dirty="0"/>
          </a:p>
        </p:txBody>
      </p:sp>
      <p:sp>
        <p:nvSpPr>
          <p:cNvPr id="4" name="Content Placeholder 2"/>
          <p:cNvSpPr>
            <a:spLocks noGrp="1"/>
          </p:cNvSpPr>
          <p:nvPr>
            <p:ph idx="1"/>
          </p:nvPr>
        </p:nvSpPr>
        <p:spPr>
          <a:xfrm>
            <a:off x="533400" y="1600200"/>
            <a:ext cx="7467600" cy="4389120"/>
          </a:xfrm>
        </p:spPr>
        <p:txBody>
          <a:bodyPr>
            <a:normAutofit/>
          </a:bodyPr>
          <a:lstStyle/>
          <a:p>
            <a:pPr>
              <a:buNone/>
            </a:pPr>
            <a:r>
              <a:rPr lang="en-US" sz="3200" dirty="0" smtClean="0"/>
              <a:t>Hobby – for fun and entertainment.</a:t>
            </a:r>
          </a:p>
          <a:p>
            <a:pPr>
              <a:buNone/>
            </a:pPr>
            <a:endParaRPr lang="en-US" sz="3200" dirty="0"/>
          </a:p>
        </p:txBody>
      </p:sp>
      <p:pic>
        <p:nvPicPr>
          <p:cNvPr id="32770" name="Picture 2" descr="http://i-cdn.apartmenttherapy.com/images/uploads/09.17.collections.jpg"/>
          <p:cNvPicPr>
            <a:picLocks noChangeAspect="1" noChangeArrowheads="1"/>
          </p:cNvPicPr>
          <p:nvPr/>
        </p:nvPicPr>
        <p:blipFill>
          <a:blip r:embed="rId5" cstate="print"/>
          <a:srcRect/>
          <a:stretch>
            <a:fillRect/>
          </a:stretch>
        </p:blipFill>
        <p:spPr bwMode="auto">
          <a:xfrm>
            <a:off x="4572000" y="4800600"/>
            <a:ext cx="2590800" cy="1856982"/>
          </a:xfrm>
          <a:prstGeom prst="rect">
            <a:avLst/>
          </a:prstGeom>
          <a:noFill/>
        </p:spPr>
      </p:pic>
      <p:pic>
        <p:nvPicPr>
          <p:cNvPr id="12292" name="Picture 4" descr="http://www.skinnerinc.com/blog/wp-content/uploads/2010/12/English-French-German-snuff-patch-boxes.jpg"/>
          <p:cNvPicPr>
            <a:picLocks noChangeAspect="1" noChangeArrowheads="1"/>
          </p:cNvPicPr>
          <p:nvPr/>
        </p:nvPicPr>
        <p:blipFill>
          <a:blip r:embed="rId6" cstate="print"/>
          <a:srcRect/>
          <a:stretch>
            <a:fillRect/>
          </a:stretch>
        </p:blipFill>
        <p:spPr bwMode="auto">
          <a:xfrm>
            <a:off x="3581400" y="2590800"/>
            <a:ext cx="1676400" cy="2524180"/>
          </a:xfrm>
          <a:prstGeom prst="rect">
            <a:avLst/>
          </a:prstGeom>
          <a:noFill/>
        </p:spPr>
      </p:pic>
      <p:pic>
        <p:nvPicPr>
          <p:cNvPr id="32774" name="Picture 6" descr="http://www.mindgamesny.com/images/14_4_orig.jpg"/>
          <p:cNvPicPr>
            <a:picLocks noChangeAspect="1" noChangeArrowheads="1"/>
          </p:cNvPicPr>
          <p:nvPr/>
        </p:nvPicPr>
        <p:blipFill>
          <a:blip r:embed="rId7" cstate="print"/>
          <a:srcRect/>
          <a:stretch>
            <a:fillRect/>
          </a:stretch>
        </p:blipFill>
        <p:spPr bwMode="auto">
          <a:xfrm>
            <a:off x="5943600" y="2590800"/>
            <a:ext cx="2846717" cy="25146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381000" y="304800"/>
            <a:ext cx="8229600" cy="1143000"/>
          </a:xfrm>
        </p:spPr>
        <p:txBody>
          <a:bodyPr>
            <a:normAutofit/>
          </a:bodyPr>
          <a:lstStyle/>
          <a:p>
            <a:r>
              <a:rPr lang="en-US" sz="4000" dirty="0" smtClean="0"/>
              <a:t>Do </a:t>
            </a:r>
            <a:r>
              <a:rPr lang="en-US" sz="4000" dirty="0" smtClean="0"/>
              <a:t>theses names </a:t>
            </a:r>
            <a:r>
              <a:rPr lang="en-US" sz="4000" dirty="0" smtClean="0"/>
              <a:t>pass the test?</a:t>
            </a:r>
            <a:endParaRPr lang="en-US" sz="4000" dirty="0"/>
          </a:p>
        </p:txBody>
      </p:sp>
      <p:sp>
        <p:nvSpPr>
          <p:cNvPr id="4" name="Content Placeholder 2"/>
          <p:cNvSpPr>
            <a:spLocks noGrp="1"/>
          </p:cNvSpPr>
          <p:nvPr>
            <p:ph idx="1"/>
          </p:nvPr>
        </p:nvSpPr>
        <p:spPr>
          <a:xfrm>
            <a:off x="457200" y="1752600"/>
            <a:ext cx="5257800" cy="4389120"/>
          </a:xfrm>
        </p:spPr>
        <p:txBody>
          <a:bodyPr>
            <a:normAutofit/>
          </a:bodyPr>
          <a:lstStyle/>
          <a:p>
            <a:pPr>
              <a:buNone/>
            </a:pPr>
            <a:r>
              <a:rPr lang="en-US" dirty="0" smtClean="0"/>
              <a:t>International Code of Zoological Nomenclature</a:t>
            </a:r>
          </a:p>
          <a:p>
            <a:pPr>
              <a:buNone/>
            </a:pPr>
            <a:endParaRPr lang="en-US" dirty="0" smtClean="0"/>
          </a:p>
          <a:p>
            <a:pPr>
              <a:buNone/>
            </a:pPr>
            <a:r>
              <a:rPr lang="en-US" sz="2000" dirty="0" smtClean="0"/>
              <a:t>Recommendation 25C:  Responsibility of </a:t>
            </a:r>
          </a:p>
          <a:p>
            <a:pPr>
              <a:buNone/>
            </a:pPr>
            <a:r>
              <a:rPr lang="en-US" sz="2000" dirty="0" smtClean="0"/>
              <a:t>	Authors forming new names. Authors should exercise reasonable care and consideration in forming new names to ensure that they are chosen with their subsequent users in mind and that, as far as possible, they are appropriate, compact, euphonious, memorable , and do not cause offence.</a:t>
            </a:r>
          </a:p>
        </p:txBody>
      </p:sp>
      <p:pic>
        <p:nvPicPr>
          <p:cNvPr id="1026" name="Picture 2" descr="C:\Users\brownjw\AppData\Local\Microsoft\Windows\Temporary Internet Files\Content.Outlook\PTJRXQBH\code.jpg"/>
          <p:cNvPicPr>
            <a:picLocks noChangeAspect="1" noChangeArrowheads="1"/>
          </p:cNvPicPr>
          <p:nvPr/>
        </p:nvPicPr>
        <p:blipFill>
          <a:blip r:embed="rId3" cstate="print"/>
          <a:srcRect/>
          <a:stretch>
            <a:fillRect/>
          </a:stretch>
        </p:blipFill>
        <p:spPr bwMode="auto">
          <a:xfrm>
            <a:off x="5638800" y="2209800"/>
            <a:ext cx="3178098" cy="434340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457200" y="304800"/>
            <a:ext cx="8229600" cy="1143000"/>
          </a:xfrm>
        </p:spPr>
        <p:txBody>
          <a:bodyPr>
            <a:normAutofit/>
          </a:bodyPr>
          <a:lstStyle/>
          <a:p>
            <a:r>
              <a:rPr lang="en-US" sz="4000" dirty="0" smtClean="0"/>
              <a:t>CONCLUSIONS</a:t>
            </a:r>
            <a:endParaRPr lang="en-US" sz="4000" dirty="0"/>
          </a:p>
        </p:txBody>
      </p:sp>
      <p:sp>
        <p:nvSpPr>
          <p:cNvPr id="4" name="Content Placeholder 2"/>
          <p:cNvSpPr>
            <a:spLocks noGrp="1"/>
          </p:cNvSpPr>
          <p:nvPr>
            <p:ph idx="1"/>
          </p:nvPr>
        </p:nvSpPr>
        <p:spPr>
          <a:xfrm>
            <a:off x="457200" y="1600200"/>
            <a:ext cx="6172200" cy="1905000"/>
          </a:xfrm>
        </p:spPr>
        <p:txBody>
          <a:bodyPr>
            <a:normAutofit/>
          </a:bodyPr>
          <a:lstStyle/>
          <a:p>
            <a:pPr>
              <a:buNone/>
            </a:pPr>
            <a:r>
              <a:rPr lang="en-US" sz="2400" dirty="0" smtClean="0"/>
              <a:t>Collect a lot of Lepidoptera</a:t>
            </a:r>
          </a:p>
          <a:p>
            <a:pPr>
              <a:buNone/>
            </a:pPr>
            <a:r>
              <a:rPr lang="en-US" sz="2400" dirty="0" smtClean="0"/>
              <a:t>Prepare them well</a:t>
            </a:r>
          </a:p>
          <a:p>
            <a:pPr>
              <a:buNone/>
            </a:pPr>
            <a:r>
              <a:rPr lang="en-US" sz="2400" dirty="0" smtClean="0"/>
              <a:t>Label then accurately</a:t>
            </a:r>
          </a:p>
          <a:p>
            <a:pPr>
              <a:buNone/>
            </a:pPr>
            <a:r>
              <a:rPr lang="en-US" sz="2400" dirty="0" smtClean="0"/>
              <a:t>Make the available to experts</a:t>
            </a:r>
          </a:p>
          <a:p>
            <a:pPr>
              <a:buNone/>
            </a:pPr>
            <a:endParaRPr lang="en-US" sz="2400" dirty="0" smtClean="0"/>
          </a:p>
          <a:p>
            <a:pPr>
              <a:buNone/>
            </a:pPr>
            <a:endParaRPr lang="en-US" sz="2400" dirty="0" smtClean="0"/>
          </a:p>
        </p:txBody>
      </p:sp>
      <p:sp>
        <p:nvSpPr>
          <p:cNvPr id="5" name="Title 1"/>
          <p:cNvSpPr txBox="1">
            <a:spLocks/>
          </p:cNvSpPr>
          <p:nvPr/>
        </p:nvSpPr>
        <p:spPr>
          <a:xfrm>
            <a:off x="533400" y="3581400"/>
            <a:ext cx="5334000" cy="762000"/>
          </a:xfrm>
          <a:prstGeom prst="rect">
            <a:avLst/>
          </a:prstGeom>
        </p:spPr>
        <p:txBody>
          <a:bodyPr vert="horz" lIns="0" rIns="0" bIns="0" anchor="b">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4000" dirty="0" smtClean="0">
                <a:solidFill>
                  <a:schemeClr val="tx2"/>
                </a:solidFill>
                <a:latin typeface="+mj-lt"/>
                <a:ea typeface="+mj-ea"/>
                <a:cs typeface="+mj-cs"/>
              </a:rPr>
              <a:t>POSSIBLE RESULTS</a:t>
            </a:r>
            <a:endParaRPr kumimoji="0" lang="en-US" sz="4000" b="0" i="0" u="none" strike="noStrike" kern="1200" cap="none" spc="0" normalizeH="0" baseline="0" noProof="0" dirty="0">
              <a:ln>
                <a:noFill/>
              </a:ln>
              <a:solidFill>
                <a:schemeClr val="tx2"/>
              </a:solidFill>
              <a:effectLst/>
              <a:uLnTx/>
              <a:uFillTx/>
              <a:latin typeface="+mj-lt"/>
              <a:ea typeface="+mj-ea"/>
              <a:cs typeface="+mj-cs"/>
            </a:endParaRPr>
          </a:p>
        </p:txBody>
      </p:sp>
      <p:sp>
        <p:nvSpPr>
          <p:cNvPr id="6" name="Content Placeholder 2"/>
          <p:cNvSpPr txBox="1">
            <a:spLocks/>
          </p:cNvSpPr>
          <p:nvPr/>
        </p:nvSpPr>
        <p:spPr>
          <a:xfrm>
            <a:off x="457200" y="4572000"/>
            <a:ext cx="7543800" cy="1905000"/>
          </a:xfrm>
          <a:prstGeom prst="rect">
            <a:avLst/>
          </a:prstGeom>
        </p:spPr>
        <p:txBody>
          <a:bodyPr vert="horz">
            <a:normAutofit/>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Legs for DNA</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lang="en-US" sz="2400" dirty="0" smtClean="0"/>
              <a:t>Data for monographic revision</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lang="en-US" sz="2400" dirty="0" smtClean="0"/>
              <a:t>Document a new host/range extension/invasive</a:t>
            </a: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lang="en-US" sz="2400" dirty="0" smtClean="0"/>
              <a:t>Get a </a:t>
            </a:r>
            <a:r>
              <a:rPr lang="en-US" sz="2400" dirty="0" err="1" smtClean="0"/>
              <a:t>patronym</a:t>
            </a:r>
            <a:r>
              <a:rPr lang="en-US" sz="2400" dirty="0" smtClean="0"/>
              <a:t>!</a:t>
            </a: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381000" y="304800"/>
            <a:ext cx="8229600" cy="1143000"/>
          </a:xfrm>
        </p:spPr>
        <p:txBody>
          <a:bodyPr>
            <a:normAutofit/>
          </a:bodyPr>
          <a:lstStyle/>
          <a:p>
            <a:r>
              <a:rPr lang="en-US" sz="4000" dirty="0" smtClean="0"/>
              <a:t>Why do people collect?</a:t>
            </a:r>
            <a:endParaRPr lang="en-US" sz="4000" dirty="0"/>
          </a:p>
        </p:txBody>
      </p:sp>
      <p:sp>
        <p:nvSpPr>
          <p:cNvPr id="4" name="Content Placeholder 2"/>
          <p:cNvSpPr>
            <a:spLocks noGrp="1"/>
          </p:cNvSpPr>
          <p:nvPr>
            <p:ph idx="1"/>
          </p:nvPr>
        </p:nvSpPr>
        <p:spPr>
          <a:xfrm>
            <a:off x="533400" y="1600200"/>
            <a:ext cx="7467600" cy="4389120"/>
          </a:xfrm>
        </p:spPr>
        <p:txBody>
          <a:bodyPr>
            <a:normAutofit/>
          </a:bodyPr>
          <a:lstStyle/>
          <a:p>
            <a:pPr>
              <a:buNone/>
            </a:pPr>
            <a:r>
              <a:rPr lang="en-US" sz="3200" dirty="0" smtClean="0"/>
              <a:t>Hobby – for fun and entertainment.</a:t>
            </a:r>
          </a:p>
          <a:p>
            <a:pPr>
              <a:buNone/>
            </a:pPr>
            <a:r>
              <a:rPr lang="en-US" sz="3200" dirty="0" smtClean="0"/>
              <a:t>Curiosity – what is it?</a:t>
            </a:r>
          </a:p>
        </p:txBody>
      </p:sp>
      <p:pic>
        <p:nvPicPr>
          <p:cNvPr id="31746" name="Picture 2" descr="http://www.halolz.com/wp-content/uploads/2008/12/supersmashbrosbrawl-zerosuit-curiosity.jpg"/>
          <p:cNvPicPr>
            <a:picLocks noChangeAspect="1" noChangeArrowheads="1"/>
          </p:cNvPicPr>
          <p:nvPr/>
        </p:nvPicPr>
        <p:blipFill>
          <a:blip r:embed="rId3" cstate="print"/>
          <a:srcRect/>
          <a:stretch>
            <a:fillRect/>
          </a:stretch>
        </p:blipFill>
        <p:spPr bwMode="auto">
          <a:xfrm>
            <a:off x="152400" y="2895600"/>
            <a:ext cx="3767722" cy="2886076"/>
          </a:xfrm>
          <a:prstGeom prst="rect">
            <a:avLst/>
          </a:prstGeom>
          <a:noFill/>
        </p:spPr>
      </p:pic>
      <p:pic>
        <p:nvPicPr>
          <p:cNvPr id="31748" name="Picture 4" descr="http://meghibberd.files.wordpress.com/2010/02/20071214122721_curiosity.jpg"/>
          <p:cNvPicPr>
            <a:picLocks noChangeAspect="1" noChangeArrowheads="1"/>
          </p:cNvPicPr>
          <p:nvPr/>
        </p:nvPicPr>
        <p:blipFill>
          <a:blip r:embed="rId4" cstate="print"/>
          <a:srcRect/>
          <a:stretch>
            <a:fillRect/>
          </a:stretch>
        </p:blipFill>
        <p:spPr bwMode="auto">
          <a:xfrm>
            <a:off x="6096000" y="2209800"/>
            <a:ext cx="2667000" cy="2667001"/>
          </a:xfrm>
          <a:prstGeom prst="rect">
            <a:avLst/>
          </a:prstGeom>
          <a:noFill/>
        </p:spPr>
      </p:pic>
      <p:pic>
        <p:nvPicPr>
          <p:cNvPr id="31750" name="Picture 6" descr="http://www.sdc-learningandnetworking-blog.admin.ch/uploads/2010/12/curiosity.jpg"/>
          <p:cNvPicPr>
            <a:picLocks noChangeAspect="1" noChangeArrowheads="1"/>
          </p:cNvPicPr>
          <p:nvPr/>
        </p:nvPicPr>
        <p:blipFill>
          <a:blip r:embed="rId5" cstate="print"/>
          <a:srcRect/>
          <a:stretch>
            <a:fillRect/>
          </a:stretch>
        </p:blipFill>
        <p:spPr bwMode="auto">
          <a:xfrm>
            <a:off x="4082256" y="3733800"/>
            <a:ext cx="1861344" cy="26670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www.sciencebuddies.org/science-fair-projects/overview_scientific_method2.gif"/>
          <p:cNvPicPr>
            <a:picLocks noChangeAspect="1" noChangeArrowheads="1"/>
          </p:cNvPicPr>
          <p:nvPr/>
        </p:nvPicPr>
        <p:blipFill>
          <a:blip r:embed="rId3" cstate="print"/>
          <a:srcRect/>
          <a:stretch>
            <a:fillRect/>
          </a:stretch>
        </p:blipFill>
        <p:spPr bwMode="auto">
          <a:xfrm>
            <a:off x="5695950" y="3429000"/>
            <a:ext cx="3448050" cy="3314700"/>
          </a:xfrm>
          <a:prstGeom prst="rect">
            <a:avLst/>
          </a:prstGeom>
          <a:noFill/>
        </p:spPr>
      </p:pic>
      <p:sp>
        <p:nvSpPr>
          <p:cNvPr id="12" name="Title 1"/>
          <p:cNvSpPr>
            <a:spLocks noGrp="1"/>
          </p:cNvSpPr>
          <p:nvPr>
            <p:ph type="title"/>
          </p:nvPr>
        </p:nvSpPr>
        <p:spPr>
          <a:xfrm>
            <a:off x="381000" y="304800"/>
            <a:ext cx="8229600" cy="1143000"/>
          </a:xfrm>
        </p:spPr>
        <p:txBody>
          <a:bodyPr>
            <a:normAutofit/>
          </a:bodyPr>
          <a:lstStyle/>
          <a:p>
            <a:r>
              <a:rPr lang="en-US" sz="4000" dirty="0" smtClean="0"/>
              <a:t>Why do people collect?</a:t>
            </a:r>
            <a:endParaRPr lang="en-US" sz="4000" dirty="0"/>
          </a:p>
        </p:txBody>
      </p:sp>
      <p:sp>
        <p:nvSpPr>
          <p:cNvPr id="4" name="Content Placeholder 2"/>
          <p:cNvSpPr>
            <a:spLocks noGrp="1"/>
          </p:cNvSpPr>
          <p:nvPr>
            <p:ph idx="1"/>
          </p:nvPr>
        </p:nvSpPr>
        <p:spPr>
          <a:xfrm>
            <a:off x="533400" y="1600200"/>
            <a:ext cx="6934200" cy="4389120"/>
          </a:xfrm>
        </p:spPr>
        <p:txBody>
          <a:bodyPr>
            <a:normAutofit/>
          </a:bodyPr>
          <a:lstStyle/>
          <a:p>
            <a:pPr>
              <a:buNone/>
            </a:pPr>
            <a:r>
              <a:rPr lang="en-US" sz="3200" dirty="0" smtClean="0"/>
              <a:t>Hobby – for fun and entertainment.</a:t>
            </a:r>
          </a:p>
          <a:p>
            <a:pPr>
              <a:buNone/>
            </a:pPr>
            <a:r>
              <a:rPr lang="en-US" sz="3200" dirty="0" smtClean="0"/>
              <a:t>Curiosity – what is it?</a:t>
            </a:r>
          </a:p>
          <a:p>
            <a:pPr>
              <a:buNone/>
            </a:pPr>
            <a:r>
              <a:rPr lang="en-US" sz="3200" dirty="0" smtClean="0"/>
              <a:t>To gather data to answer questions. </a:t>
            </a:r>
          </a:p>
          <a:p>
            <a:pPr>
              <a:buNone/>
            </a:pPr>
            <a:r>
              <a:rPr lang="en-US" sz="3200" dirty="0" smtClean="0"/>
              <a:t>	</a:t>
            </a:r>
            <a:r>
              <a:rPr lang="en-US" sz="2400" dirty="0" smtClean="0"/>
              <a:t>For scientists, these may be ecological, </a:t>
            </a:r>
          </a:p>
          <a:p>
            <a:pPr>
              <a:buNone/>
            </a:pPr>
            <a:r>
              <a:rPr lang="en-US" sz="2400" dirty="0" smtClean="0"/>
              <a:t>	biological, or </a:t>
            </a:r>
            <a:r>
              <a:rPr lang="en-US" sz="2400" dirty="0" err="1" smtClean="0"/>
              <a:t>phylogenetic</a:t>
            </a:r>
            <a:r>
              <a:rPr lang="en-US" sz="2400" dirty="0" smtClean="0"/>
              <a:t>.</a:t>
            </a:r>
            <a:endParaRPr lang="en-US" sz="2400" dirty="0"/>
          </a:p>
        </p:txBody>
      </p:sp>
      <p:pic>
        <p:nvPicPr>
          <p:cNvPr id="29700" name="Picture 4" descr="http://3.bp.blogspot.com/_rV_MVEspCw4/TIly9-vExgI/AAAAAAAABLc/GGu2nrWvkbg/s1600/way+cool+science.gif"/>
          <p:cNvPicPr>
            <a:picLocks noChangeAspect="1" noChangeArrowheads="1"/>
          </p:cNvPicPr>
          <p:nvPr/>
        </p:nvPicPr>
        <p:blipFill>
          <a:blip r:embed="rId4" cstate="print"/>
          <a:srcRect/>
          <a:stretch>
            <a:fillRect/>
          </a:stretch>
        </p:blipFill>
        <p:spPr bwMode="auto">
          <a:xfrm>
            <a:off x="7010400" y="974380"/>
            <a:ext cx="1676400" cy="2073620"/>
          </a:xfrm>
          <a:prstGeom prst="rect">
            <a:avLst/>
          </a:prstGeom>
          <a:noFill/>
        </p:spPr>
      </p:pic>
      <p:pic>
        <p:nvPicPr>
          <p:cNvPr id="29702" name="Picture 6" descr="http://www.pppst.com/science_organisms.gif"/>
          <p:cNvPicPr>
            <a:picLocks noChangeAspect="1" noChangeArrowheads="1"/>
          </p:cNvPicPr>
          <p:nvPr/>
        </p:nvPicPr>
        <p:blipFill>
          <a:blip r:embed="rId5" cstate="print"/>
          <a:srcRect/>
          <a:stretch>
            <a:fillRect/>
          </a:stretch>
        </p:blipFill>
        <p:spPr bwMode="auto">
          <a:xfrm>
            <a:off x="1066800" y="4430889"/>
            <a:ext cx="3733800" cy="2350911"/>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381000" y="304800"/>
            <a:ext cx="8229600" cy="1143000"/>
          </a:xfrm>
        </p:spPr>
        <p:txBody>
          <a:bodyPr>
            <a:normAutofit fontScale="90000"/>
          </a:bodyPr>
          <a:lstStyle/>
          <a:p>
            <a:r>
              <a:rPr lang="en-US" sz="4000" dirty="0" smtClean="0"/>
              <a:t>What constitutes a useful </a:t>
            </a:r>
            <a:r>
              <a:rPr lang="en-US" sz="4000" dirty="0" smtClean="0"/>
              <a:t>adult Lepidoptera specimen</a:t>
            </a:r>
            <a:r>
              <a:rPr lang="en-US" sz="4000" dirty="0" smtClean="0"/>
              <a:t>?</a:t>
            </a:r>
            <a:endParaRPr lang="en-US" sz="4000" dirty="0"/>
          </a:p>
        </p:txBody>
      </p:sp>
      <p:sp>
        <p:nvSpPr>
          <p:cNvPr id="4" name="Content Placeholder 2"/>
          <p:cNvSpPr>
            <a:spLocks noGrp="1"/>
          </p:cNvSpPr>
          <p:nvPr>
            <p:ph idx="1"/>
          </p:nvPr>
        </p:nvSpPr>
        <p:spPr>
          <a:xfrm>
            <a:off x="457200" y="1783080"/>
            <a:ext cx="8229600" cy="4541520"/>
          </a:xfrm>
        </p:spPr>
        <p:txBody>
          <a:bodyPr>
            <a:normAutofit fontScale="77500" lnSpcReduction="20000"/>
          </a:bodyPr>
          <a:lstStyle/>
          <a:p>
            <a:pPr>
              <a:buNone/>
            </a:pPr>
            <a:r>
              <a:rPr lang="en-US" sz="3200" dirty="0" smtClean="0"/>
              <a:t>Well prepared (features visible to facilitate identification)</a:t>
            </a:r>
          </a:p>
          <a:p>
            <a:pPr>
              <a:buNone/>
            </a:pPr>
            <a:r>
              <a:rPr lang="en-US" sz="3200" dirty="0" smtClean="0"/>
              <a:t>	</a:t>
            </a:r>
            <a:r>
              <a:rPr lang="en-US" dirty="0" smtClean="0"/>
              <a:t>pinned correctly</a:t>
            </a:r>
          </a:p>
          <a:p>
            <a:pPr>
              <a:buNone/>
            </a:pPr>
            <a:r>
              <a:rPr lang="en-US" dirty="0" smtClean="0"/>
              <a:t>	wings </a:t>
            </a:r>
            <a:r>
              <a:rPr lang="en-US" dirty="0" smtClean="0"/>
              <a:t>spread (wing </a:t>
            </a:r>
            <a:r>
              <a:rPr lang="en-US" dirty="0" smtClean="0"/>
              <a:t>fringe)</a:t>
            </a:r>
            <a:endParaRPr lang="en-US" dirty="0" smtClean="0"/>
          </a:p>
          <a:p>
            <a:pPr>
              <a:buNone/>
            </a:pPr>
            <a:endParaRPr lang="en-US" sz="1300" dirty="0" smtClean="0"/>
          </a:p>
          <a:p>
            <a:pPr>
              <a:buNone/>
            </a:pPr>
            <a:r>
              <a:rPr lang="en-US" sz="3200" dirty="0" smtClean="0"/>
              <a:t>Morphological features in tact (also for identification)</a:t>
            </a:r>
          </a:p>
          <a:p>
            <a:pPr>
              <a:buNone/>
            </a:pPr>
            <a:r>
              <a:rPr lang="en-US" sz="3200" dirty="0" smtClean="0"/>
              <a:t>	</a:t>
            </a:r>
            <a:r>
              <a:rPr lang="en-US" dirty="0" smtClean="0"/>
              <a:t>mouth </a:t>
            </a:r>
            <a:r>
              <a:rPr lang="en-US" dirty="0" smtClean="0"/>
              <a:t>parts and antennae</a:t>
            </a:r>
            <a:endParaRPr lang="en-US" dirty="0" smtClean="0"/>
          </a:p>
          <a:p>
            <a:pPr>
              <a:buNone/>
            </a:pPr>
            <a:r>
              <a:rPr lang="en-US" dirty="0" smtClean="0"/>
              <a:t>	abdomen</a:t>
            </a:r>
          </a:p>
          <a:p>
            <a:pPr>
              <a:buNone/>
            </a:pPr>
            <a:endParaRPr lang="en-US" sz="1400" dirty="0" smtClean="0"/>
          </a:p>
          <a:p>
            <a:pPr>
              <a:buNone/>
            </a:pPr>
            <a:r>
              <a:rPr lang="en-US" sz="3200" dirty="0" smtClean="0"/>
              <a:t>Reliable data</a:t>
            </a:r>
          </a:p>
          <a:p>
            <a:pPr>
              <a:buNone/>
            </a:pPr>
            <a:r>
              <a:rPr lang="en-US" sz="3200" dirty="0" smtClean="0"/>
              <a:t>	</a:t>
            </a:r>
            <a:r>
              <a:rPr lang="en-US" dirty="0" smtClean="0"/>
              <a:t>Location (including latitude/longitude)</a:t>
            </a:r>
          </a:p>
          <a:p>
            <a:pPr>
              <a:buNone/>
            </a:pPr>
            <a:r>
              <a:rPr lang="en-US" dirty="0" smtClean="0"/>
              <a:t>	Date</a:t>
            </a:r>
          </a:p>
          <a:p>
            <a:pPr>
              <a:buNone/>
            </a:pPr>
            <a:r>
              <a:rPr lang="en-US" dirty="0" smtClean="0"/>
              <a:t>	Collector</a:t>
            </a:r>
          </a:p>
          <a:p>
            <a:pPr>
              <a:buNone/>
            </a:pPr>
            <a:r>
              <a:rPr lang="en-US" dirty="0" smtClean="0"/>
              <a:t>	Hosts or other associations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381000" y="304800"/>
            <a:ext cx="8229600" cy="1143000"/>
          </a:xfrm>
        </p:spPr>
        <p:txBody>
          <a:bodyPr>
            <a:normAutofit fontScale="90000"/>
          </a:bodyPr>
          <a:lstStyle/>
          <a:p>
            <a:r>
              <a:rPr lang="en-US" sz="4000" dirty="0" smtClean="0"/>
              <a:t>What </a:t>
            </a:r>
            <a:r>
              <a:rPr lang="en-US" sz="4000" dirty="0" smtClean="0"/>
              <a:t>information can be obtained from </a:t>
            </a:r>
            <a:r>
              <a:rPr lang="en-US" sz="4000" dirty="0" smtClean="0"/>
              <a:t>a specimen?</a:t>
            </a:r>
            <a:endParaRPr lang="en-US" sz="4000" dirty="0"/>
          </a:p>
        </p:txBody>
      </p:sp>
      <p:sp>
        <p:nvSpPr>
          <p:cNvPr id="4" name="Content Placeholder 2"/>
          <p:cNvSpPr>
            <a:spLocks noGrp="1"/>
          </p:cNvSpPr>
          <p:nvPr>
            <p:ph idx="1"/>
          </p:nvPr>
        </p:nvSpPr>
        <p:spPr>
          <a:xfrm>
            <a:off x="457200" y="1752600"/>
            <a:ext cx="7924800" cy="4648200"/>
          </a:xfrm>
        </p:spPr>
        <p:txBody>
          <a:bodyPr>
            <a:normAutofit fontScale="70000" lnSpcReduction="20000"/>
          </a:bodyPr>
          <a:lstStyle/>
          <a:p>
            <a:pPr>
              <a:buNone/>
            </a:pPr>
            <a:r>
              <a:rPr lang="en-US" sz="4500" dirty="0" smtClean="0">
                <a:solidFill>
                  <a:srgbClr val="C00000"/>
                </a:solidFill>
              </a:rPr>
              <a:t>	</a:t>
            </a:r>
            <a:endParaRPr lang="en-US" sz="2800" dirty="0" smtClean="0"/>
          </a:p>
          <a:p>
            <a:pPr>
              <a:buNone/>
            </a:pPr>
            <a:r>
              <a:rPr lang="en-US" sz="3300" dirty="0" smtClean="0"/>
              <a:t>FROM </a:t>
            </a:r>
            <a:r>
              <a:rPr lang="en-US" sz="3300" dirty="0" smtClean="0"/>
              <a:t>SPECIMENS</a:t>
            </a:r>
            <a:endParaRPr lang="en-US" sz="3300" dirty="0" smtClean="0"/>
          </a:p>
          <a:p>
            <a:pPr>
              <a:buNone/>
            </a:pPr>
            <a:r>
              <a:rPr lang="en-US" sz="3300" dirty="0" smtClean="0"/>
              <a:t>	Assess </a:t>
            </a:r>
            <a:r>
              <a:rPr lang="en-US" sz="3300" dirty="0" smtClean="0"/>
              <a:t>variation in morphological </a:t>
            </a:r>
            <a:r>
              <a:rPr lang="en-US" sz="3300" dirty="0" smtClean="0"/>
              <a:t>characters (dissections)</a:t>
            </a:r>
          </a:p>
          <a:p>
            <a:pPr>
              <a:buNone/>
            </a:pPr>
            <a:r>
              <a:rPr lang="en-US" sz="3300" dirty="0" smtClean="0"/>
              <a:t>	Assess phenotypic variation (comparing long series</a:t>
            </a:r>
            <a:r>
              <a:rPr lang="en-US" sz="3300" dirty="0" smtClean="0"/>
              <a:t>)</a:t>
            </a:r>
          </a:p>
          <a:p>
            <a:pPr>
              <a:buNone/>
            </a:pPr>
            <a:r>
              <a:rPr lang="en-US" sz="3300" dirty="0" smtClean="0"/>
              <a:t>	Discover novel features (SEMs)</a:t>
            </a:r>
            <a:endParaRPr lang="en-US" sz="3300" dirty="0" smtClean="0"/>
          </a:p>
          <a:p>
            <a:pPr>
              <a:buNone/>
            </a:pPr>
            <a:r>
              <a:rPr lang="en-US" sz="3300" dirty="0" smtClean="0"/>
              <a:t>	Tissue samples for DNA analyses (legs or entire specimens</a:t>
            </a:r>
            <a:r>
              <a:rPr lang="en-US" sz="3300" dirty="0" smtClean="0"/>
              <a:t>)</a:t>
            </a:r>
            <a:endParaRPr lang="en-US" sz="3300" dirty="0" smtClean="0"/>
          </a:p>
          <a:p>
            <a:pPr>
              <a:buNone/>
            </a:pPr>
            <a:r>
              <a:rPr lang="en-US" sz="3300" dirty="0" smtClean="0"/>
              <a:t>	</a:t>
            </a:r>
          </a:p>
          <a:p>
            <a:pPr>
              <a:buNone/>
            </a:pPr>
            <a:r>
              <a:rPr lang="en-US" sz="3300" dirty="0" smtClean="0"/>
              <a:t>FROM DATA</a:t>
            </a:r>
          </a:p>
          <a:p>
            <a:pPr>
              <a:buNone/>
            </a:pPr>
            <a:r>
              <a:rPr lang="en-US" sz="3300" dirty="0" smtClean="0"/>
              <a:t>	Geographic distribution (range)</a:t>
            </a:r>
          </a:p>
          <a:p>
            <a:pPr>
              <a:buNone/>
            </a:pPr>
            <a:r>
              <a:rPr lang="en-US" sz="3300" dirty="0" smtClean="0"/>
              <a:t>	Temporal distribution (flight period)</a:t>
            </a:r>
          </a:p>
          <a:p>
            <a:pPr>
              <a:buNone/>
            </a:pPr>
            <a:r>
              <a:rPr lang="en-US" sz="3300" dirty="0" smtClean="0"/>
              <a:t>	Plant associations (larval hosts)</a:t>
            </a:r>
          </a:p>
          <a:p>
            <a:pPr>
              <a:buNone/>
            </a:pPr>
            <a:endParaRPr lang="en-US" sz="2800" dirty="0" smtClean="0"/>
          </a:p>
          <a:p>
            <a:pPr>
              <a:buNone/>
            </a:pPr>
            <a:endParaRPr lang="en-US" sz="28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381000" y="304800"/>
            <a:ext cx="8229600" cy="1143000"/>
          </a:xfrm>
        </p:spPr>
        <p:txBody>
          <a:bodyPr>
            <a:noAutofit/>
          </a:bodyPr>
          <a:lstStyle/>
          <a:p>
            <a:r>
              <a:rPr lang="en-US" sz="4000" dirty="0" smtClean="0"/>
              <a:t>How </a:t>
            </a:r>
            <a:r>
              <a:rPr lang="en-US" sz="4000" dirty="0" smtClean="0"/>
              <a:t>can the information be used?</a:t>
            </a:r>
            <a:endParaRPr lang="en-US" sz="4000" dirty="0"/>
          </a:p>
        </p:txBody>
      </p:sp>
      <p:sp>
        <p:nvSpPr>
          <p:cNvPr id="4" name="Content Placeholder 2"/>
          <p:cNvSpPr>
            <a:spLocks noGrp="1"/>
          </p:cNvSpPr>
          <p:nvPr>
            <p:ph idx="1"/>
          </p:nvPr>
        </p:nvSpPr>
        <p:spPr>
          <a:xfrm>
            <a:off x="457200" y="1752600"/>
            <a:ext cx="7772400" cy="4800600"/>
          </a:xfrm>
        </p:spPr>
        <p:txBody>
          <a:bodyPr>
            <a:normAutofit fontScale="70000" lnSpcReduction="20000"/>
          </a:bodyPr>
          <a:lstStyle/>
          <a:p>
            <a:pPr>
              <a:buNone/>
            </a:pPr>
            <a:r>
              <a:rPr lang="en-US" sz="2800" dirty="0" smtClean="0">
                <a:solidFill>
                  <a:srgbClr val="C00000"/>
                </a:solidFill>
              </a:rPr>
              <a:t>Specimens represent the raw material upon which all systematic, morphological, ecological, and </a:t>
            </a:r>
            <a:r>
              <a:rPr lang="en-US" sz="2800" dirty="0" err="1" smtClean="0">
                <a:solidFill>
                  <a:srgbClr val="C00000"/>
                </a:solidFill>
              </a:rPr>
              <a:t>faunistic</a:t>
            </a:r>
            <a:r>
              <a:rPr lang="en-US" sz="2800" dirty="0" smtClean="0">
                <a:solidFill>
                  <a:srgbClr val="C00000"/>
                </a:solidFill>
              </a:rPr>
              <a:t> studies are based. </a:t>
            </a:r>
          </a:p>
          <a:p>
            <a:pPr>
              <a:buNone/>
            </a:pPr>
            <a:r>
              <a:rPr lang="en-US" sz="2800" dirty="0" smtClean="0">
                <a:solidFill>
                  <a:srgbClr val="C00000"/>
                </a:solidFill>
              </a:rPr>
              <a:t>Collection </a:t>
            </a:r>
            <a:r>
              <a:rPr lang="en-US" sz="2800" dirty="0" smtClean="0">
                <a:solidFill>
                  <a:srgbClr val="C00000"/>
                </a:solidFill>
              </a:rPr>
              <a:t>= library of information (morphological, biological, geographic, etc.).</a:t>
            </a:r>
          </a:p>
          <a:p>
            <a:pPr>
              <a:buNone/>
            </a:pPr>
            <a:endParaRPr lang="en-US" dirty="0" smtClean="0"/>
          </a:p>
          <a:p>
            <a:pPr>
              <a:buNone/>
            </a:pPr>
            <a:r>
              <a:rPr lang="en-US" dirty="0" smtClean="0"/>
              <a:t>Document biodiversity – how many species are there?</a:t>
            </a:r>
            <a:endParaRPr lang="en-US" dirty="0" smtClean="0"/>
          </a:p>
          <a:p>
            <a:pPr>
              <a:buNone/>
            </a:pPr>
            <a:r>
              <a:rPr lang="en-US" dirty="0" smtClean="0"/>
              <a:t>Prepare faunal </a:t>
            </a:r>
            <a:r>
              <a:rPr lang="en-US" dirty="0" smtClean="0"/>
              <a:t>surveys – what species occur in a place?</a:t>
            </a:r>
            <a:endParaRPr lang="en-US" dirty="0" smtClean="0"/>
          </a:p>
          <a:p>
            <a:pPr>
              <a:buNone/>
            </a:pPr>
            <a:r>
              <a:rPr lang="en-US" dirty="0" smtClean="0"/>
              <a:t>Prepare </a:t>
            </a:r>
            <a:r>
              <a:rPr lang="en-US" dirty="0" smtClean="0"/>
              <a:t>monographic </a:t>
            </a:r>
            <a:r>
              <a:rPr lang="en-US" dirty="0" smtClean="0"/>
              <a:t>treatments – diagnoses and descriptions.</a:t>
            </a:r>
            <a:endParaRPr lang="en-US" dirty="0" smtClean="0"/>
          </a:p>
          <a:p>
            <a:pPr>
              <a:buNone/>
            </a:pPr>
            <a:r>
              <a:rPr lang="en-US" dirty="0" smtClean="0"/>
              <a:t>Tissue </a:t>
            </a:r>
            <a:r>
              <a:rPr lang="en-US" dirty="0" smtClean="0"/>
              <a:t>samples for DNA </a:t>
            </a:r>
            <a:r>
              <a:rPr lang="en-US" dirty="0" smtClean="0"/>
              <a:t>analyses – relationships.</a:t>
            </a:r>
            <a:endParaRPr lang="en-US" dirty="0" smtClean="0"/>
          </a:p>
          <a:p>
            <a:pPr>
              <a:buNone/>
            </a:pPr>
            <a:r>
              <a:rPr lang="en-US" dirty="0" smtClean="0"/>
              <a:t>Assess bio-control </a:t>
            </a:r>
            <a:r>
              <a:rPr lang="en-US" dirty="0" smtClean="0"/>
              <a:t>agents – is this species host specific?</a:t>
            </a:r>
            <a:endParaRPr lang="en-US" dirty="0" smtClean="0"/>
          </a:p>
          <a:p>
            <a:pPr>
              <a:buNone/>
            </a:pPr>
            <a:r>
              <a:rPr lang="en-US" dirty="0" smtClean="0"/>
              <a:t>Assess invasive </a:t>
            </a:r>
            <a:r>
              <a:rPr lang="en-US" dirty="0" smtClean="0"/>
              <a:t>species – is this species new to this place?</a:t>
            </a:r>
          </a:p>
          <a:p>
            <a:pPr>
              <a:buNone/>
            </a:pPr>
            <a:r>
              <a:rPr lang="en-US" dirty="0" smtClean="0"/>
              <a:t>Manage pest species – when and where does it occur?</a:t>
            </a:r>
          </a:p>
          <a:p>
            <a:pPr>
              <a:buNone/>
            </a:pPr>
            <a:endParaRPr lang="en-US" dirty="0" smtClean="0"/>
          </a:p>
          <a:p>
            <a:pPr>
              <a:buNone/>
            </a:pPr>
            <a:endParaRPr lang="en-US" dirty="0" smtClean="0"/>
          </a:p>
          <a:p>
            <a:pPr>
              <a:buNone/>
            </a:pPr>
            <a:r>
              <a:rPr lang="en-US" sz="2900" dirty="0" smtClean="0">
                <a:solidFill>
                  <a:schemeClr val="accent1"/>
                </a:solidFill>
              </a:rPr>
              <a:t>The specimens may become vouchers </a:t>
            </a:r>
            <a:r>
              <a:rPr lang="en-US" sz="2900" dirty="0" smtClean="0">
                <a:solidFill>
                  <a:schemeClr val="accent1"/>
                </a:solidFill>
              </a:rPr>
              <a:t>for all kinds of </a:t>
            </a:r>
            <a:r>
              <a:rPr lang="en-US" sz="2900" dirty="0" smtClean="0">
                <a:solidFill>
                  <a:schemeClr val="accent1"/>
                </a:solidFill>
              </a:rPr>
              <a:t>studies….</a:t>
            </a:r>
            <a:endParaRPr lang="en-US" sz="2900" dirty="0" smtClean="0">
              <a:solidFill>
                <a:schemeClr val="accent1"/>
              </a:solidFill>
            </a:endParaRPr>
          </a:p>
          <a:p>
            <a:pPr>
              <a:buNone/>
            </a:pPr>
            <a:r>
              <a:rPr lang="en-US" sz="2900" dirty="0" smtClean="0">
                <a:solidFill>
                  <a:schemeClr val="accent1"/>
                </a:solidFill>
              </a:rPr>
              <a:t>	</a:t>
            </a:r>
            <a:r>
              <a:rPr lang="en-US" sz="2900" dirty="0" smtClean="0">
                <a:solidFill>
                  <a:schemeClr val="accent1"/>
                </a:solidFill>
              </a:rPr>
              <a:t>or even </a:t>
            </a:r>
            <a:r>
              <a:rPr lang="en-US" sz="2900" dirty="0" smtClean="0">
                <a:solidFill>
                  <a:schemeClr val="accent1"/>
                </a:solidFill>
              </a:rPr>
              <a:t>Types of new species!</a:t>
            </a:r>
            <a:endParaRPr lang="en-US" sz="29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381000" y="304800"/>
            <a:ext cx="8229600" cy="1143000"/>
          </a:xfrm>
        </p:spPr>
        <p:txBody>
          <a:bodyPr>
            <a:noAutofit/>
          </a:bodyPr>
          <a:lstStyle/>
          <a:p>
            <a:r>
              <a:rPr lang="en-US" sz="3600" dirty="0" smtClean="0"/>
              <a:t>No comprehensive guides to Lepidoptera</a:t>
            </a:r>
            <a:endParaRPr lang="en-US" sz="3600" dirty="0"/>
          </a:p>
        </p:txBody>
      </p:sp>
      <p:sp>
        <p:nvSpPr>
          <p:cNvPr id="4" name="Content Placeholder 2"/>
          <p:cNvSpPr>
            <a:spLocks noGrp="1"/>
          </p:cNvSpPr>
          <p:nvPr>
            <p:ph idx="1"/>
          </p:nvPr>
        </p:nvSpPr>
        <p:spPr>
          <a:xfrm>
            <a:off x="457200" y="1828800"/>
            <a:ext cx="7391400" cy="4008120"/>
          </a:xfrm>
        </p:spPr>
        <p:txBody>
          <a:bodyPr>
            <a:normAutofit fontScale="92500" lnSpcReduction="20000"/>
          </a:bodyPr>
          <a:lstStyle/>
          <a:p>
            <a:pPr>
              <a:buNone/>
            </a:pPr>
            <a:r>
              <a:rPr lang="en-US" dirty="0" smtClean="0"/>
              <a:t>Holland’s </a:t>
            </a:r>
            <a:r>
              <a:rPr lang="en-US" dirty="0" smtClean="0"/>
              <a:t>(ca. 1910) </a:t>
            </a:r>
            <a:r>
              <a:rPr lang="en-US" dirty="0" smtClean="0"/>
              <a:t>moth book – an oldie but a goodie</a:t>
            </a:r>
          </a:p>
          <a:p>
            <a:pPr>
              <a:buNone/>
            </a:pPr>
            <a:r>
              <a:rPr lang="en-US" dirty="0" err="1" smtClean="0"/>
              <a:t>Covell’s</a:t>
            </a:r>
            <a:r>
              <a:rPr lang="en-US" dirty="0" smtClean="0"/>
              <a:t> </a:t>
            </a:r>
            <a:r>
              <a:rPr lang="en-US" dirty="0" smtClean="0"/>
              <a:t>(ca. 1980) </a:t>
            </a:r>
            <a:r>
              <a:rPr lang="en-US" dirty="0" smtClean="0"/>
              <a:t>book on eastern moths</a:t>
            </a:r>
          </a:p>
          <a:p>
            <a:pPr>
              <a:buNone/>
            </a:pPr>
            <a:r>
              <a:rPr lang="en-US" dirty="0" smtClean="0"/>
              <a:t>Powell and </a:t>
            </a:r>
            <a:r>
              <a:rPr lang="en-US" dirty="0" err="1" smtClean="0"/>
              <a:t>Opler’s</a:t>
            </a:r>
            <a:r>
              <a:rPr lang="en-US" dirty="0" smtClean="0"/>
              <a:t> (2008) moths of western North American</a:t>
            </a:r>
          </a:p>
          <a:p>
            <a:pPr>
              <a:buNone/>
            </a:pPr>
            <a:endParaRPr lang="en-US" dirty="0" smtClean="0"/>
          </a:p>
          <a:p>
            <a:pPr>
              <a:buNone/>
            </a:pPr>
            <a:r>
              <a:rPr lang="en-US" dirty="0" smtClean="0"/>
              <a:t>Websites – Moth Photographer’s group</a:t>
            </a:r>
          </a:p>
          <a:p>
            <a:pPr>
              <a:buNone/>
            </a:pPr>
            <a:r>
              <a:rPr lang="en-US" dirty="0" smtClean="0"/>
              <a:t>		        Lynn Scott’s Lepidoptera Images</a:t>
            </a:r>
          </a:p>
          <a:p>
            <a:pPr>
              <a:buNone/>
            </a:pPr>
            <a:endParaRPr lang="en-US" dirty="0" smtClean="0"/>
          </a:p>
          <a:p>
            <a:pPr>
              <a:buNone/>
            </a:pPr>
            <a:r>
              <a:rPr lang="en-US" dirty="0" smtClean="0"/>
              <a:t>MONA – Moths of America north of Mexico</a:t>
            </a:r>
          </a:p>
          <a:p>
            <a:pPr>
              <a:buNone/>
            </a:pPr>
            <a:r>
              <a:rPr lang="en-US" dirty="0" smtClean="0"/>
              <a:t>Monographic </a:t>
            </a:r>
            <a:r>
              <a:rPr lang="en-US" dirty="0" smtClean="0"/>
              <a:t>treatments </a:t>
            </a:r>
            <a:r>
              <a:rPr lang="en-US" dirty="0" smtClean="0"/>
              <a:t>of specific genera, tribes or families</a:t>
            </a:r>
          </a:p>
          <a:p>
            <a:pPr>
              <a:buNone/>
            </a:pPr>
            <a:endParaRPr lang="en-US" dirty="0" smtClean="0"/>
          </a:p>
          <a:p>
            <a:pPr>
              <a:buNone/>
            </a:pPr>
            <a:endParaRPr lang="en-US" dirty="0" smtClean="0">
              <a:solidFill>
                <a:srgbClr val="C00000"/>
              </a:solidFill>
            </a:endParaRPr>
          </a:p>
          <a:p>
            <a:pPr>
              <a:buNone/>
            </a:pPr>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381000" y="838200"/>
            <a:ext cx="8229600" cy="1143000"/>
          </a:xfrm>
        </p:spPr>
        <p:txBody>
          <a:bodyPr>
            <a:noAutofit/>
          </a:bodyPr>
          <a:lstStyle/>
          <a:p>
            <a:r>
              <a:rPr lang="en-US" sz="4000" dirty="0" smtClean="0"/>
              <a:t>How man specimens are in Lepidoptera collections worldwide?</a:t>
            </a:r>
            <a:endParaRPr lang="en-US" sz="4000" dirty="0"/>
          </a:p>
        </p:txBody>
      </p:sp>
      <p:sp>
        <p:nvSpPr>
          <p:cNvPr id="4" name="Content Placeholder 2"/>
          <p:cNvSpPr>
            <a:spLocks noGrp="1"/>
          </p:cNvSpPr>
          <p:nvPr>
            <p:ph idx="1"/>
          </p:nvPr>
        </p:nvSpPr>
        <p:spPr>
          <a:xfrm>
            <a:off x="457200" y="2362200"/>
            <a:ext cx="7391400" cy="4008120"/>
          </a:xfrm>
        </p:spPr>
        <p:txBody>
          <a:bodyPr>
            <a:normAutofit/>
          </a:bodyPr>
          <a:lstStyle/>
          <a:p>
            <a:pPr>
              <a:buNone/>
            </a:pPr>
            <a:r>
              <a:rPr lang="en-US" dirty="0" smtClean="0"/>
              <a:t>British Museum – ca. 8 million</a:t>
            </a:r>
          </a:p>
          <a:p>
            <a:pPr>
              <a:buNone/>
            </a:pPr>
            <a:r>
              <a:rPr lang="en-US" dirty="0" smtClean="0"/>
              <a:t>Paris Museum – ca. 4-6 million</a:t>
            </a:r>
          </a:p>
          <a:p>
            <a:pPr>
              <a:buNone/>
            </a:pPr>
            <a:r>
              <a:rPr lang="en-US" dirty="0" smtClean="0"/>
              <a:t>Vienna Museum – ca. 3.5 million</a:t>
            </a:r>
          </a:p>
          <a:p>
            <a:pPr>
              <a:buNone/>
            </a:pPr>
            <a:r>
              <a:rPr lang="en-US" dirty="0" smtClean="0"/>
              <a:t>American Museum – ca. 3.5 million</a:t>
            </a:r>
          </a:p>
          <a:p>
            <a:pPr>
              <a:buNone/>
            </a:pPr>
            <a:r>
              <a:rPr lang="en-US" dirty="0" smtClean="0"/>
              <a:t>McGuire Center – ca. 3 (to 9) million</a:t>
            </a:r>
          </a:p>
          <a:p>
            <a:pPr>
              <a:buNone/>
            </a:pPr>
            <a:r>
              <a:rPr lang="en-US" dirty="0" smtClean="0"/>
              <a:t>U.S. National Museum – ca. 3 million</a:t>
            </a:r>
          </a:p>
          <a:p>
            <a:pPr>
              <a:buNone/>
            </a:pPr>
            <a:r>
              <a:rPr lang="en-US" dirty="0" smtClean="0"/>
              <a:t>Canadian National Collection – ca. 1.5 million</a:t>
            </a:r>
          </a:p>
          <a:p>
            <a:pPr>
              <a:buNone/>
            </a:pPr>
            <a:r>
              <a:rPr lang="en-US" dirty="0" smtClean="0">
                <a:solidFill>
                  <a:srgbClr val="C00000"/>
                </a:solidFill>
              </a:rPr>
              <a:t>Most easily accessible when in public institutions.</a:t>
            </a:r>
          </a:p>
          <a:p>
            <a:pPr>
              <a:buNone/>
            </a:pPr>
            <a:endParaRPr lang="en-US"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1654</TotalTime>
  <Words>730</Words>
  <Application>Microsoft Office PowerPoint</Application>
  <PresentationFormat>On-screen Show (4:3)</PresentationFormat>
  <Paragraphs>228</Paragraphs>
  <Slides>21</Slides>
  <Notes>21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Flow</vt:lpstr>
      <vt:lpstr>WHY COLLECT LEPIDOPTERA?  The role of museums  and collections</vt:lpstr>
      <vt:lpstr>Why do people collect?</vt:lpstr>
      <vt:lpstr>Why do people collect?</vt:lpstr>
      <vt:lpstr>Why do people collect?</vt:lpstr>
      <vt:lpstr>What constitutes a useful adult Lepidoptera specimen?</vt:lpstr>
      <vt:lpstr>What information can be obtained from a specimen?</vt:lpstr>
      <vt:lpstr>How can the information be used?</vt:lpstr>
      <vt:lpstr>No comprehensive guides to Lepidoptera</vt:lpstr>
      <vt:lpstr>How man specimens are in Lepidoptera collections worldwide?</vt:lpstr>
      <vt:lpstr>How are species described?</vt:lpstr>
      <vt:lpstr>How are species named?</vt:lpstr>
      <vt:lpstr>How are species named?</vt:lpstr>
      <vt:lpstr>How are species named?</vt:lpstr>
      <vt:lpstr>How are species named?</vt:lpstr>
      <vt:lpstr>How are species named?</vt:lpstr>
      <vt:lpstr>How are species named?</vt:lpstr>
      <vt:lpstr>How are species named?</vt:lpstr>
      <vt:lpstr>How are species named?</vt:lpstr>
      <vt:lpstr>How are species named?</vt:lpstr>
      <vt:lpstr>Do theses names pass the test?</vt:lpstr>
      <vt:lpstr>CONCLUSIONS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INTRODUCTION TO MICROLEPIDOPTERA</dc:title>
  <dc:creator>brownjw</dc:creator>
  <cp:lastModifiedBy>John Brown</cp:lastModifiedBy>
  <cp:revision>179</cp:revision>
  <dcterms:created xsi:type="dcterms:W3CDTF">2010-07-20T00:53:21Z</dcterms:created>
  <dcterms:modified xsi:type="dcterms:W3CDTF">2011-08-14T17:54:21Z</dcterms:modified>
</cp:coreProperties>
</file>